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267" r:id="rId3"/>
    <p:sldId id="316" r:id="rId4"/>
    <p:sldId id="317" r:id="rId5"/>
    <p:sldId id="321" r:id="rId6"/>
    <p:sldId id="370" r:id="rId7"/>
    <p:sldId id="324" r:id="rId8"/>
    <p:sldId id="428" r:id="rId9"/>
    <p:sldId id="429" r:id="rId10"/>
    <p:sldId id="423" r:id="rId11"/>
    <p:sldId id="424" r:id="rId12"/>
    <p:sldId id="421" r:id="rId13"/>
    <p:sldId id="391" r:id="rId14"/>
    <p:sldId id="413" r:id="rId15"/>
    <p:sldId id="393" r:id="rId16"/>
    <p:sldId id="394" r:id="rId17"/>
    <p:sldId id="415" r:id="rId18"/>
    <p:sldId id="416" r:id="rId19"/>
    <p:sldId id="417" r:id="rId20"/>
    <p:sldId id="418" r:id="rId21"/>
    <p:sldId id="425" r:id="rId22"/>
    <p:sldId id="419" r:id="rId23"/>
    <p:sldId id="422" r:id="rId24"/>
    <p:sldId id="426" r:id="rId25"/>
    <p:sldId id="427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461" y="-81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B9F96-33A0-4ABC-A201-E11BB1C0892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14349-2A31-4B61-AAD7-78CAEC0281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8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0AE7-AC91-4B95-8DEE-E25EDBB87F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2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hot plasma</a:t>
            </a:r>
            <a:r>
              <a:rPr lang="en-US" baseline="0" dirty="0" smtClean="0"/>
              <a:t>     </a:t>
            </a:r>
          </a:p>
          <a:p>
            <a:r>
              <a:rPr lang="en-US" dirty="0" smtClean="0"/>
              <a:t>Hot to High</a:t>
            </a:r>
            <a:r>
              <a:rPr lang="en-US" baseline="0" dirty="0" smtClean="0"/>
              <a:t> energy, </a:t>
            </a:r>
          </a:p>
          <a:p>
            <a:r>
              <a:rPr lang="en-US" baseline="0" dirty="0" smtClean="0"/>
              <a:t>alpha particles 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71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A1C04-F9B0-C94A-B102-4470F8F34A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76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584" y="4725125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8471360" y="4797179"/>
            <a:ext cx="5932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700DA413-F592-4FE7-9851-FA3596672E1A}" type="slidenum">
              <a:rPr lang="en-GB" sz="900" b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r>
              <a:rPr lang="en-GB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/25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90800" y="4824740"/>
            <a:ext cx="5804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0" u="none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SFEN – Lyon , le29 novembre 2018 </a:t>
            </a:r>
            <a:endParaRPr lang="en-GB" sz="1100" b="0" u="none" kern="1200" baseline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nouxr\Documents\Work\En Cours\DRONE RICHE PLATFORM MARCH 2018\Drone_Platform_Riche_full_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" t="2228" r="2867" b="13526"/>
          <a:stretch/>
        </p:blipFill>
        <p:spPr bwMode="auto">
          <a:xfrm>
            <a:off x="-158870" y="-95250"/>
            <a:ext cx="937907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76200" y="-95250"/>
            <a:ext cx="91440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549" y="819150"/>
            <a:ext cx="8763000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énergie pour notre avenir</a:t>
            </a:r>
            <a:endParaRPr lang="fr-FR" sz="28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3049" y="4443740"/>
            <a:ext cx="3528000" cy="261610"/>
          </a:xfrm>
          <a:prstGeom prst="rect">
            <a:avLst/>
          </a:prstGeom>
          <a:solidFill>
            <a:schemeClr val="tx1">
              <a:lumMod val="85000"/>
              <a:lumOff val="15000"/>
              <a:alpha val="22000"/>
            </a:schemeClr>
          </a:solidFill>
          <a:effectLst>
            <a:outerShdw blurRad="50800" dist="38100" dir="5400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Bernard BIGOT, </a:t>
            </a:r>
            <a:r>
              <a:rPr lang="en-GB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directeur</a:t>
            </a:r>
            <a:r>
              <a:rPr lang="en-GB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général</a:t>
            </a:r>
            <a:r>
              <a:rPr lang="en-GB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36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DATA 2015\Mag_6\FORGES CREUSOT\Forges_Creusot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5" t="-12129"/>
          <a:stretch/>
        </p:blipFill>
        <p:spPr bwMode="auto">
          <a:xfrm>
            <a:off x="-252536" y="-632420"/>
            <a:ext cx="96980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91726" y="1779662"/>
            <a:ext cx="3184729" cy="2954655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des t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echnologies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d’avant-garde 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tolérances 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géométriques 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l’ordre 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millimètre pour des pièces de très grandes 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 pesant 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centaines de tonnes 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distribution cryogénique long de 5 km refroidi à moins 270° C 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composants 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au plasma conçus pour supporter une charge thermique de l’ordre de 20 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MW/m</a:t>
            </a:r>
            <a:r>
              <a:rPr lang="fr-FR" sz="1100" b="1" baseline="30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usine à froid d’une puissance de 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110 </a:t>
            </a: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 à 4,5 K ; un taux maximum de liquéfaction de 12 300 litres/heure </a:t>
            </a:r>
            <a:r>
              <a:rPr lang="fr-FR" sz="11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en-GB" sz="1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107505" y="87474"/>
            <a:ext cx="8784975" cy="1143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4800" dirty="0" smtClean="0"/>
              <a:t>De la fabrication…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055068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0" y="-19050"/>
            <a:ext cx="9143999" cy="1143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…à la préparation de l’assemblage</a:t>
            </a:r>
            <a:endParaRPr lang="en-GB" dirty="0"/>
          </a:p>
        </p:txBody>
      </p:sp>
      <p:pic>
        <p:nvPicPr>
          <p:cNvPr id="2050" name="Picture 2" descr="C:\Users\arnouxr\Documents\Work\En Cours\ENSA SPAIN\OK FINAL\JPEG\ENSA_General_View_blur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047748"/>
            <a:ext cx="4416553" cy="291687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8" name="Picture 2" descr="C:\Users\arnouxr\Documents\Work\En Cours\FEEDER INSTALLATION\OK\JPEG\Feeder_installation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47750"/>
            <a:ext cx="4343401" cy="291686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199" y="4122063"/>
            <a:ext cx="4416553" cy="430887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Validation, en Espagne,  des techniques et procédures de soudage sur une maquette à échelle 1:1 d’un secteur de chambre à vide.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9" y="4122063"/>
            <a:ext cx="4343401" cy="430887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Introduction, le 26 novembre, de la première pièce de la machine (</a:t>
            </a:r>
            <a:r>
              <a:rPr lang="fr-FR" i="1" dirty="0" smtClean="0"/>
              <a:t>cryostat </a:t>
            </a:r>
            <a:r>
              <a:rPr lang="fr-FR" i="1" dirty="0" err="1" smtClean="0"/>
              <a:t>feedrhrough</a:t>
            </a:r>
            <a:r>
              <a:rPr lang="fr-FR" i="1" dirty="0" smtClean="0"/>
              <a:t>)</a:t>
            </a:r>
            <a:r>
              <a:rPr lang="fr-FR" dirty="0" smtClean="0"/>
              <a:t> dans la fosse du tokamak.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arnouxr\Documents\Work\En Cours\crane c5 nicolas 2nd day (4-10)\OK\JPEG\Crane_C5_04-10-18_NEF-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1" b="7749"/>
          <a:stretch/>
        </p:blipFill>
        <p:spPr bwMode="auto">
          <a:xfrm>
            <a:off x="-27873" y="-1"/>
            <a:ext cx="9184353" cy="51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93246" y="4755662"/>
            <a:ext cx="992580" cy="23083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octobre 2018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3296" y="4270448"/>
            <a:ext cx="1140056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Bât. 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5" y="74691"/>
            <a:ext cx="143821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Hall d’Assemblage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095" y="189756"/>
            <a:ext cx="198163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Chauffage</a:t>
            </a:r>
            <a:r>
              <a:rPr lang="en-US" dirty="0" smtClean="0"/>
              <a:t> </a:t>
            </a:r>
            <a:r>
              <a:rPr lang="en-US" dirty="0" err="1" smtClean="0"/>
              <a:t>Radiofréquence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7082" y="71848"/>
            <a:ext cx="123303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Atelier Cryostat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4937" y="85063"/>
            <a:ext cx="1439818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Usine de bobinage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6124937" y="346673"/>
            <a:ext cx="719909" cy="91213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77969" y="4467711"/>
            <a:ext cx="1224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Bât. </a:t>
            </a:r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26" idx="2"/>
          </p:cNvCxnSpPr>
          <p:nvPr/>
        </p:nvCxnSpPr>
        <p:spPr>
          <a:xfrm>
            <a:off x="717959" y="881972"/>
            <a:ext cx="1117737" cy="12577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4846" y="483517"/>
            <a:ext cx="1447832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Usine cryogénique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7" idx="2"/>
          </p:cNvCxnSpPr>
          <p:nvPr/>
        </p:nvCxnSpPr>
        <p:spPr>
          <a:xfrm>
            <a:off x="1132912" y="451366"/>
            <a:ext cx="1134832" cy="147231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26835" y="1031668"/>
            <a:ext cx="1797287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 électrique 400 kV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347" y="3573074"/>
            <a:ext cx="96532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Bât. 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Tritium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3" idx="2"/>
          </p:cNvCxnSpPr>
          <p:nvPr/>
        </p:nvCxnSpPr>
        <p:spPr>
          <a:xfrm flipH="1">
            <a:off x="6160353" y="745127"/>
            <a:ext cx="1408409" cy="89051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2"/>
          </p:cNvCxnSpPr>
          <p:nvPr/>
        </p:nvCxnSpPr>
        <p:spPr>
          <a:xfrm>
            <a:off x="8125479" y="1293278"/>
            <a:ext cx="694993" cy="99044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</p:cNvCxnSpPr>
          <p:nvPr/>
        </p:nvCxnSpPr>
        <p:spPr>
          <a:xfrm>
            <a:off x="3058862" y="336301"/>
            <a:ext cx="252513" cy="54567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24353" y="4486357"/>
            <a:ext cx="1872000" cy="384721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Alimentation des aimants</a:t>
            </a:r>
          </a:p>
          <a:p>
            <a:pPr algn="ctr"/>
            <a:r>
              <a:rPr lang="fr-FR" sz="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(Conversion alternatif/continu)</a:t>
            </a:r>
            <a:endParaRPr lang="en-GB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V="1">
            <a:off x="6160353" y="3939902"/>
            <a:ext cx="1832893" cy="54645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33264" y="3809097"/>
            <a:ext cx="82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Bioshield</a:t>
            </a: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2447264" y="3326362"/>
            <a:ext cx="301620" cy="48273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63888" y="2389475"/>
            <a:ext cx="153439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Axe de la machine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447264" y="2520281"/>
            <a:ext cx="1116628" cy="26749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2665" y="620362"/>
            <a:ext cx="1210588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Bât. Servitudes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558063" y="346673"/>
            <a:ext cx="405535" cy="56418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0"/>
          </p:cNvCxnSpPr>
          <p:nvPr/>
        </p:nvCxnSpPr>
        <p:spPr>
          <a:xfrm flipV="1">
            <a:off x="6160353" y="2658276"/>
            <a:ext cx="936000" cy="182808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99" y="1108745"/>
            <a:ext cx="156966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Sys. refroidissement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>
            <a:stCxn id="29" idx="2"/>
          </p:cNvCxnSpPr>
          <p:nvPr/>
        </p:nvCxnSpPr>
        <p:spPr>
          <a:xfrm flipH="1">
            <a:off x="467544" y="1370355"/>
            <a:ext cx="322985" cy="128792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27873" y="-381744"/>
            <a:ext cx="9171873" cy="16573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Où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 </a:t>
            </a:r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chantier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4155926"/>
            <a:ext cx="4257743" cy="430887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1100" dirty="0"/>
              <a:t>L’enceinte de protection biologique (bioshield) au cœur de laquelle la machine sera assemblée est aujourd’hui finalisée.</a:t>
            </a:r>
            <a:endParaRPr lang="en-GB" sz="1100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65842"/>
            <a:ext cx="9144000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 smtClean="0"/>
              <a:t>Génie</a:t>
            </a:r>
            <a:r>
              <a:rPr lang="en-GB" dirty="0" smtClean="0"/>
              <a:t> civil – le </a:t>
            </a:r>
            <a:r>
              <a:rPr lang="en-GB" dirty="0" err="1" smtClean="0"/>
              <a:t>Complexe</a:t>
            </a:r>
            <a:r>
              <a:rPr lang="en-GB" dirty="0" smtClean="0"/>
              <a:t> Tokamak</a:t>
            </a:r>
          </a:p>
        </p:txBody>
      </p:sp>
      <p:pic>
        <p:nvPicPr>
          <p:cNvPr id="3" name="Picture 2" descr="C:\Users\arnouxr\Documents\Work\En Cours\WORKSITE POSTCARDS JULY\OK\OK-OK\Tok_Bdg_July-19_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4741"/>
          <a:stretch/>
        </p:blipFill>
        <p:spPr bwMode="auto">
          <a:xfrm>
            <a:off x="107504" y="906397"/>
            <a:ext cx="4257743" cy="314327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4495798" y="4155926"/>
            <a:ext cx="4572001" cy="430887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 smtClean="0"/>
              <a:t>La </a:t>
            </a:r>
            <a:r>
              <a:rPr lang="fr-FR" dirty="0"/>
              <a:t>« couronne » </a:t>
            </a:r>
            <a:r>
              <a:rPr lang="fr-FR" dirty="0" smtClean="0"/>
              <a:t>de béton sur laquelle reposeront les 23 000 tonnes de la machine et du cryostat a été décoffrée au mois d’août 2018.</a:t>
            </a:r>
            <a:endParaRPr lang="en-GB" dirty="0"/>
          </a:p>
        </p:txBody>
      </p:sp>
      <p:pic>
        <p:nvPicPr>
          <p:cNvPr id="12" name="Picture 2" descr="C:\Users\arnouxr\Documents\Work\En Cours\MEDIA DAYS 2018\OK\OK_OK\Crown_Media_Days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1" r="3011" b="1523"/>
          <a:stretch/>
        </p:blipFill>
        <p:spPr bwMode="auto">
          <a:xfrm>
            <a:off x="4495799" y="906398"/>
            <a:ext cx="4572001" cy="314327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431218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1" y="0"/>
            <a:ext cx="9077739" cy="7617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Mécanique</a:t>
            </a:r>
            <a:r>
              <a:rPr lang="en-US" sz="4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Hall </a:t>
            </a:r>
            <a:r>
              <a:rPr lang="en-US" sz="4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d’assemblage</a:t>
            </a:r>
            <a:endParaRPr lang="en-GB" sz="4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61" y="3952786"/>
            <a:ext cx="8975502" cy="646331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 smtClean="0"/>
              <a:t>Avant d’être intégrés dans la machine, certains éléments seront </a:t>
            </a:r>
            <a:r>
              <a:rPr lang="fr-FR" dirty="0" err="1" smtClean="0"/>
              <a:t>pré-assemblés</a:t>
            </a:r>
            <a:r>
              <a:rPr lang="fr-FR" dirty="0" smtClean="0"/>
              <a:t> dans ce hall de 6 000 m</a:t>
            </a:r>
            <a:r>
              <a:rPr lang="fr-FR" baseline="30000" dirty="0" smtClean="0"/>
              <a:t>2 </a:t>
            </a:r>
            <a:r>
              <a:rPr lang="fr-FR" dirty="0" smtClean="0"/>
              <a:t>, équipé d’un double pont roulant d’une capacité de levage de 1 500 tonnes. Le montage du premier des deux «</a:t>
            </a:r>
            <a:r>
              <a:rPr lang="fr-FR" dirty="0"/>
              <a:t> outils de sous-assemblage » </a:t>
            </a:r>
            <a:r>
              <a:rPr lang="fr-FR" dirty="0" smtClean="0"/>
              <a:t>(20 m de haut) fournis par la Corée, est finalisé; les travaux commencent pour le second.</a:t>
            </a:r>
            <a:endParaRPr lang="en-GB" baseline="30000" dirty="0"/>
          </a:p>
        </p:txBody>
      </p:sp>
      <p:pic>
        <p:nvPicPr>
          <p:cNvPr id="7" name="Picture 2" descr="C:\Users\arnouxr\Documents\Work\En Cours\SSAT_2\ok\OK_OK\JPEG\SSAT-2-4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19150"/>
            <a:ext cx="4460875" cy="291165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8" name="Picture 3" descr="C:\Users\arnouxr\Documents\Work\En Cours\SSAT_2\ok\OK_OK\JPEG\SSAT-1_1-nef-fisheye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19150"/>
            <a:ext cx="4393563" cy="291165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7909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nouxr\Documents\Work\En Cours\WORKSITE POSTCARDS JULY\OK\OK-OK\JPEG\Cryoplant_July-18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2"/>
          <a:stretch/>
        </p:blipFill>
        <p:spPr bwMode="auto">
          <a:xfrm>
            <a:off x="4343400" y="895351"/>
            <a:ext cx="4769330" cy="2445938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286"/>
            <a:ext cx="9144000" cy="7386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Cryogénie</a:t>
            </a:r>
            <a:r>
              <a:rPr lang="en-GB" dirty="0"/>
              <a:t> – le </a:t>
            </a:r>
            <a:r>
              <a:rPr lang="en-GB" i="1" dirty="0"/>
              <a:t>cryoplant </a:t>
            </a:r>
          </a:p>
        </p:txBody>
      </p:sp>
      <p:pic>
        <p:nvPicPr>
          <p:cNvPr id="7" name="Picture 2" descr="I:\DATA 2014\Technical images\Magnet_system_overview_130703_JF4JKY_v1_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" t="4415" r="-474" b="8803"/>
          <a:stretch/>
        </p:blipFill>
        <p:spPr bwMode="auto">
          <a:xfrm>
            <a:off x="76200" y="895351"/>
            <a:ext cx="3986257" cy="24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129988" y="3562350"/>
            <a:ext cx="8960330" cy="646331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795338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10 000 tonnes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d’aimants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supraconducteurs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produisent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 champ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magnétique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qui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génère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confine,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modèle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contrôle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le plasma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dans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 machine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Ils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sont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refroidis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à 4K (–  269 °C) par un flux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d’hélium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supercritique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produit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 la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plus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grande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usine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en-GB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froid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 du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monde.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68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-87000" y="20598"/>
            <a:ext cx="9305362" cy="138499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 smtClean="0"/>
              <a:t>Ingénierie</a:t>
            </a:r>
            <a:r>
              <a:rPr lang="en-GB" dirty="0" smtClean="0"/>
              <a:t> </a:t>
            </a:r>
            <a:r>
              <a:rPr lang="en-GB" dirty="0" err="1" smtClean="0"/>
              <a:t>hyperfréquence</a:t>
            </a:r>
            <a:r>
              <a:rPr lang="en-GB" dirty="0" smtClean="0"/>
              <a:t> – </a:t>
            </a:r>
            <a:r>
              <a:rPr lang="en-GB" dirty="0" err="1" smtClean="0"/>
              <a:t>Chauffage</a:t>
            </a:r>
            <a:r>
              <a:rPr lang="en-GB" dirty="0" smtClean="0"/>
              <a:t> du plasma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4332" y="4167485"/>
            <a:ext cx="8801812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 err="1" smtClean="0"/>
              <a:t>Attennant</a:t>
            </a:r>
            <a:r>
              <a:rPr lang="en-GB" dirty="0" smtClean="0"/>
              <a:t> </a:t>
            </a:r>
            <a:r>
              <a:rPr lang="en-GB" dirty="0"/>
              <a:t>au Hall </a:t>
            </a:r>
            <a:r>
              <a:rPr lang="en-GB" dirty="0" err="1"/>
              <a:t>d’Assemblage</a:t>
            </a:r>
            <a:r>
              <a:rPr lang="en-GB" dirty="0"/>
              <a:t>,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bâtiment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r>
              <a:rPr lang="en-GB" dirty="0"/>
              <a:t> </a:t>
            </a:r>
            <a:r>
              <a:rPr lang="en-GB" dirty="0" err="1"/>
              <a:t>d’équipemment</a:t>
            </a:r>
            <a:r>
              <a:rPr lang="en-GB" dirty="0"/>
              <a:t> </a:t>
            </a:r>
            <a:r>
              <a:rPr lang="en-GB" dirty="0" err="1"/>
              <a:t>abritera</a:t>
            </a:r>
            <a:r>
              <a:rPr lang="en-GB" dirty="0"/>
              <a:t> les </a:t>
            </a:r>
            <a:r>
              <a:rPr lang="en-GB" dirty="0" err="1"/>
              <a:t>systèmes</a:t>
            </a:r>
            <a:r>
              <a:rPr lang="en-GB" dirty="0"/>
              <a:t> de </a:t>
            </a:r>
            <a:r>
              <a:rPr lang="en-GB" dirty="0" err="1"/>
              <a:t>chauffage</a:t>
            </a:r>
            <a:r>
              <a:rPr lang="en-GB" dirty="0"/>
              <a:t> </a:t>
            </a:r>
            <a:r>
              <a:rPr lang="en-GB" dirty="0" err="1"/>
              <a:t>radiofréquence</a:t>
            </a:r>
            <a:r>
              <a:rPr lang="en-GB" dirty="0"/>
              <a:t> du plasma.</a:t>
            </a:r>
          </a:p>
        </p:txBody>
      </p:sp>
      <p:pic>
        <p:nvPicPr>
          <p:cNvPr id="8" name="Picture 2" descr="C:\Users\arnouxr\Documents\Work\En Cours\2018\US ACADEMY OF SCIENCES\radiofrequency_bdg_beam_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8505"/>
          <a:stretch/>
        </p:blipFill>
        <p:spPr bwMode="auto">
          <a:xfrm>
            <a:off x="4876579" y="1465988"/>
            <a:ext cx="4039565" cy="2629762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10" name="Picture 4" descr="C:\Users\arnouxr\Documents\Work\En Cours\RF Building etc\RF_Bdg_Aug_2017_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25"/>
          <a:stretch/>
        </p:blipFill>
        <p:spPr bwMode="auto">
          <a:xfrm>
            <a:off x="114332" y="1465988"/>
            <a:ext cx="4573492" cy="2629762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7" name="Straight Arrow Connector 6"/>
          <p:cNvCxnSpPr/>
          <p:nvPr/>
        </p:nvCxnSpPr>
        <p:spPr>
          <a:xfrm flipV="1">
            <a:off x="2555776" y="3015357"/>
            <a:ext cx="1008112" cy="1152128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012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rnouxr\Documents\Work\En Cours\SWITCHYARD GRAPHIC\Switchyard_graphic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0" b="9474"/>
          <a:stretch/>
        </p:blipFill>
        <p:spPr bwMode="auto">
          <a:xfrm>
            <a:off x="2894" y="-19051"/>
            <a:ext cx="9293506" cy="47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215550"/>
            <a:ext cx="9296400" cy="756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Electricité</a:t>
            </a:r>
            <a:r>
              <a:rPr lang="en-GB" sz="4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distribution </a:t>
            </a:r>
            <a:r>
              <a:rPr lang="en-GB" sz="4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électrique</a:t>
            </a:r>
            <a:endParaRPr lang="en-GB" sz="4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rnouxr\Documents\Work\En Cours\ANDERS TEST ENERGIZATION\RAX_9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12237"/>
            <a:ext cx="2743200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9" name="Picture 4" descr="C:\Users\arnouxr\Documents\Work\En Cours\ANDERS TEST ENERGIZATION\Anders_tests_ energization_Jeremy_Sa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640" y="2812236"/>
            <a:ext cx="2820116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6" name="Rectangle 5"/>
          <p:cNvSpPr/>
          <p:nvPr/>
        </p:nvSpPr>
        <p:spPr>
          <a:xfrm>
            <a:off x="5943600" y="4019550"/>
            <a:ext cx="2971800" cy="461665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connection au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(400 kV)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18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septembre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2018.</a:t>
            </a:r>
          </a:p>
        </p:txBody>
      </p:sp>
    </p:spTree>
    <p:extLst>
      <p:ext uri="{BB962C8B-B14F-4D97-AF65-F5344CB8AC3E}">
        <p14:creationId xmlns:p14="http://schemas.microsoft.com/office/powerpoint/2010/main" val="40134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5042" y="4259074"/>
            <a:ext cx="8871804" cy="446276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progressent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bâtiments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abriteront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conversion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électrique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alternatif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destinées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l’alimentation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aimants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Tokamak.</a:t>
            </a:r>
          </a:p>
        </p:txBody>
      </p:sp>
      <p:pic>
        <p:nvPicPr>
          <p:cNvPr id="8" name="Picture 3" descr="C:\Users\arnouxr\Downloads\24963233367_f5c35c243d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31"/>
          <a:stretch/>
        </p:blipFill>
        <p:spPr bwMode="auto">
          <a:xfrm>
            <a:off x="160283" y="1227098"/>
            <a:ext cx="4514194" cy="281940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10" name="Picture 2" descr="C:\Users\arnouxr\Documents\Work\En Cours\2018\STEEL LINING\OK\JPEG\Magnet_Power_equip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599" y="1227098"/>
            <a:ext cx="4178709" cy="281940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9" name="Straight Arrow Connector 8"/>
          <p:cNvCxnSpPr/>
          <p:nvPr/>
        </p:nvCxnSpPr>
        <p:spPr>
          <a:xfrm flipV="1">
            <a:off x="3131840" y="3506476"/>
            <a:ext cx="181554" cy="752598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297173" y="3578484"/>
            <a:ext cx="1834667" cy="680590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0" y="291750"/>
            <a:ext cx="9144000" cy="756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4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Electricité</a:t>
            </a:r>
            <a:r>
              <a:rPr lang="en-GB" sz="4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conversion </a:t>
            </a:r>
            <a:r>
              <a:rPr lang="en-GB" sz="4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électrique</a:t>
            </a:r>
            <a:endParaRPr lang="en-GB" sz="4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8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-87000" y="76022"/>
            <a:ext cx="9305362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200" dirty="0" err="1" smtClean="0"/>
              <a:t>Mécanique</a:t>
            </a:r>
            <a:r>
              <a:rPr lang="en-GB" sz="3200" dirty="0" smtClean="0"/>
              <a:t>, </a:t>
            </a:r>
            <a:r>
              <a:rPr lang="en-GB" sz="3200" dirty="0" err="1" smtClean="0"/>
              <a:t>génie</a:t>
            </a:r>
            <a:r>
              <a:rPr lang="en-GB" sz="3200" dirty="0" smtClean="0"/>
              <a:t> </a:t>
            </a:r>
            <a:r>
              <a:rPr lang="en-GB" sz="3200" dirty="0" err="1" smtClean="0"/>
              <a:t>électrique</a:t>
            </a:r>
            <a:r>
              <a:rPr lang="en-GB" sz="3200" dirty="0" smtClean="0"/>
              <a:t>, </a:t>
            </a:r>
            <a:r>
              <a:rPr lang="en-GB" sz="3200" dirty="0" err="1" smtClean="0"/>
              <a:t>cryogénie</a:t>
            </a:r>
            <a:r>
              <a:rPr lang="en-GB" sz="3200" dirty="0" smtClean="0"/>
              <a:t>. </a:t>
            </a:r>
            <a:r>
              <a:rPr lang="en-GB" sz="3200" dirty="0" err="1" smtClean="0"/>
              <a:t>matériau</a:t>
            </a:r>
            <a:r>
              <a:rPr lang="en-GB" sz="3200" dirty="0" smtClean="0"/>
              <a:t>... le </a:t>
            </a:r>
            <a:r>
              <a:rPr lang="en-GB" sz="3200" dirty="0" err="1"/>
              <a:t>b</a:t>
            </a:r>
            <a:r>
              <a:rPr lang="en-GB" sz="3200" dirty="0" err="1" smtClean="0"/>
              <a:t>âtiment</a:t>
            </a:r>
            <a:r>
              <a:rPr lang="en-GB" sz="3200" dirty="0" smtClean="0"/>
              <a:t> </a:t>
            </a:r>
            <a:r>
              <a:rPr lang="en-GB" sz="3200" dirty="0"/>
              <a:t>de </a:t>
            </a:r>
            <a:r>
              <a:rPr lang="en-GB" sz="3200" dirty="0" err="1"/>
              <a:t>bobinage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2514600" y="4171950"/>
            <a:ext cx="6416434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plus grosses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bobines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magnétique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 à 24 m. de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diamètre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seront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fabriquées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site.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bobine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n°5 (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 17 m)  et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l’équipement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les tests à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froid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(80 K).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rnouxr\Documents\Work\En Cours\WORKSITE POSTCARDS JULY\PF COIL BDG\PF_Coil_July_18-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989" b="3950"/>
          <a:stretch/>
        </p:blipFill>
        <p:spPr bwMode="auto">
          <a:xfrm>
            <a:off x="76200" y="1200150"/>
            <a:ext cx="4343400" cy="2891158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4099" name="Picture 3" descr="C:\Users\arnouxr\Documents\Work\En Cours\WORKSITE POSTCARDS JULY\PF COIL BDG\PF_Coil_July_18-2_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/>
          <a:stretch/>
        </p:blipFill>
        <p:spPr bwMode="auto">
          <a:xfrm>
            <a:off x="4655318" y="1200150"/>
            <a:ext cx="4275716" cy="2891158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052" name="Picture 4" descr="I:\DATA 2017\PRESENTATIONS CRYOSTAT BASE AND PFS\PF (DG presentation)_red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" y="3702163"/>
            <a:ext cx="2099521" cy="16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rnouxr\Documents\Work\En Cours\FLAGS_Updated_19042017\20_04\JPEG\Flags_OK_a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02"/>
          <a:stretch/>
        </p:blipFill>
        <p:spPr bwMode="auto">
          <a:xfrm>
            <a:off x="-76201" y="-104440"/>
            <a:ext cx="9290433" cy="48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=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5868" y="843558"/>
            <a:ext cx="9179868" cy="118494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Une collaboration </a:t>
            </a:r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scientifique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sans </a:t>
            </a:r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équivalent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dans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l’histoire</a:t>
            </a:r>
            <a:endParaRPr lang="en-GB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endParaRPr lang="en-GB" sz="7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Une expérience à grande échelle pour 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démontrer</a:t>
            </a: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 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faisabilité 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 l’énergie 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 fusion</a:t>
            </a: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endParaRPr lang="fr-FR" sz="10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8498" y="-92546"/>
            <a:ext cx="5112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ITER</a:t>
            </a:r>
          </a:p>
        </p:txBody>
      </p:sp>
    </p:spTree>
    <p:extLst>
      <p:ext uri="{BB962C8B-B14F-4D97-AF65-F5344CB8AC3E}">
        <p14:creationId xmlns:p14="http://schemas.microsoft.com/office/powerpoint/2010/main" val="3359244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4037"/>
            <a:ext cx="9144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Soudage</a:t>
            </a:r>
            <a:r>
              <a:rPr lang="en-GB" dirty="0"/>
              <a:t> – </a:t>
            </a:r>
            <a:r>
              <a:rPr lang="en-GB" dirty="0" err="1"/>
              <a:t>l’atelier</a:t>
            </a:r>
            <a:r>
              <a:rPr lang="en-GB" dirty="0"/>
              <a:t> du Cryostat</a:t>
            </a:r>
          </a:p>
        </p:txBody>
      </p:sp>
      <p:pic>
        <p:nvPicPr>
          <p:cNvPr id="3074" name="Picture 2" descr="C:\Users\arnouxr\Documents\Work\En Cours\BUREAU VERITAS\cryostat360anim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068" y="466375"/>
            <a:ext cx="2828134" cy="35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69268" y="2469940"/>
            <a:ext cx="1181734" cy="246221"/>
          </a:xfrm>
          <a:prstGeom prst="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1000" b="1" dirty="0"/>
              <a:t>Cylindre </a:t>
            </a:r>
            <a:r>
              <a:rPr lang="fr-FR" sz="1000" b="1" dirty="0" smtClean="0"/>
              <a:t>inférieur )</a:t>
            </a:r>
            <a:endParaRPr lang="fr-FR" sz="1000" b="1" dirty="0"/>
          </a:p>
        </p:txBody>
      </p:sp>
      <p:sp>
        <p:nvSpPr>
          <p:cNvPr id="11" name="Rectangle 10"/>
          <p:cNvSpPr/>
          <p:nvPr/>
        </p:nvSpPr>
        <p:spPr>
          <a:xfrm>
            <a:off x="6952624" y="3385525"/>
            <a:ext cx="1015021" cy="246221"/>
          </a:xfrm>
          <a:prstGeom prst="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1000" b="1" dirty="0"/>
              <a:t>Section de base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9650" y="1122464"/>
            <a:ext cx="120097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/>
              <a:t>Cylindre </a:t>
            </a:r>
            <a:r>
              <a:rPr lang="fr-FR" sz="1000" b="1" dirty="0" smtClean="0"/>
              <a:t>supérieur</a:t>
            </a:r>
            <a:endParaRPr lang="fr-FR" sz="1000" b="1" dirty="0"/>
          </a:p>
        </p:txBody>
      </p:sp>
      <p:sp>
        <p:nvSpPr>
          <p:cNvPr id="12" name="Rectangle 11"/>
          <p:cNvSpPr/>
          <p:nvPr/>
        </p:nvSpPr>
        <p:spPr>
          <a:xfrm>
            <a:off x="7105710" y="779147"/>
            <a:ext cx="70884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</a:rPr>
              <a:t>Couvercle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1851" y="4095750"/>
            <a:ext cx="4202351" cy="430887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fr-FR" dirty="0"/>
              <a:t>Fabriqué en Inde, le  cryostat (l’enceinte thermique de 30 m x 30 qui enveloppe la machine) est en cours d’assemblage sur site.</a:t>
            </a:r>
          </a:p>
        </p:txBody>
      </p:sp>
      <p:pic>
        <p:nvPicPr>
          <p:cNvPr id="16" name="Picture 2" descr="C:\Users\arnouxr\Documents\Work\En Cours\WORKSITE POSTCARDS JULY\CRYOSTAT WORKSHOP\OK\Cryostat_Plasma_Cutting_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2779148"/>
            <a:ext cx="2890611" cy="1914549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17" name="Straight Arrow Connector 16"/>
          <p:cNvCxnSpPr/>
          <p:nvPr/>
        </p:nvCxnSpPr>
        <p:spPr>
          <a:xfrm flipV="1">
            <a:off x="2362200" y="3527071"/>
            <a:ext cx="4648200" cy="2093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rnouxr\Documents\Work\En Cours\INDIA MISSION\IMAGES OK\CRYOSTAT\LT-Upper_cylinder Tier-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769815"/>
            <a:ext cx="2890611" cy="1893174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15" name="Straight Arrow Connector 14"/>
          <p:cNvCxnSpPr/>
          <p:nvPr/>
        </p:nvCxnSpPr>
        <p:spPr>
          <a:xfrm flipV="1">
            <a:off x="2667000" y="1368685"/>
            <a:ext cx="4106026" cy="66966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81251" y="951159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En Inde, la fabrication du cylindre supérieur est finalisée. Les éléments sont prêts à être livrés.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rot="16200000">
            <a:off x="3505199" y="1245574"/>
            <a:ext cx="176051" cy="12311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1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DATA 2018\SSAT-1 and METROLOGY\OK\Metrolog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0084"/>
            <a:ext cx="4257374" cy="3005206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4037"/>
            <a:ext cx="9144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 smtClean="0"/>
              <a:t>Métrologie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n-GB" dirty="0" err="1" smtClean="0"/>
              <a:t>partout</a:t>
            </a:r>
            <a:r>
              <a:rPr lang="en-GB" dirty="0" smtClean="0"/>
              <a:t>...</a:t>
            </a:r>
            <a:endParaRPr lang="en-GB" dirty="0"/>
          </a:p>
        </p:txBody>
      </p:sp>
      <p:pic>
        <p:nvPicPr>
          <p:cNvPr id="7" name="Picture 2" descr="C:\Users\arnouxr\Documents\Work\En Cours\KOREAN MINISTER EMBASSY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55" y="2075362"/>
            <a:ext cx="2685811" cy="27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9308" y="751923"/>
            <a:ext cx="4210292" cy="132343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d’ajustage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premier “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boîtier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bobine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champ toroidal (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fabriqué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Corée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pour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réalisés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tolérances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l’ordre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0,5mm ± 0,25 mm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respectées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" y="2419349"/>
            <a:ext cx="1752599" cy="571469"/>
            <a:chOff x="4873048" y="2859782"/>
            <a:chExt cx="563048" cy="180000"/>
          </a:xfrm>
        </p:grpSpPr>
        <p:pic>
          <p:nvPicPr>
            <p:cNvPr id="10" name="Picture 3"/>
            <p:cNvPicPr preferRelativeResize="0"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048" y="2859782"/>
              <a:ext cx="284401" cy="1800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 preferRelativeResize="0">
              <a:picLocks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67749" y="2859782"/>
              <a:ext cx="268347" cy="1800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53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rnouxr\Documents\Work\En Cours\LID LIFT &amp; SCENES - DAY 1\OK\OK_OK\JPEG\Lid_Lift_Cool_water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0"/>
          <a:stretch/>
        </p:blipFill>
        <p:spPr bwMode="auto">
          <a:xfrm>
            <a:off x="152400" y="1301733"/>
            <a:ext cx="5743696" cy="3353036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6400800" y="3591523"/>
            <a:ext cx="2520280" cy="938719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La puissance </a:t>
            </a:r>
            <a:r>
              <a:rPr lang="en-GB" dirty="0" err="1"/>
              <a:t>générée</a:t>
            </a:r>
            <a:r>
              <a:rPr lang="en-GB" dirty="0"/>
              <a:t> par ITER sera </a:t>
            </a:r>
            <a:r>
              <a:rPr lang="en-GB" dirty="0" err="1"/>
              <a:t>évacuée</a:t>
            </a:r>
            <a:r>
              <a:rPr lang="en-GB" dirty="0"/>
              <a:t> par des tours de </a:t>
            </a:r>
            <a:r>
              <a:rPr lang="en-GB" dirty="0" err="1"/>
              <a:t>refroidissement</a:t>
            </a:r>
            <a:r>
              <a:rPr lang="en-GB" dirty="0"/>
              <a:t> (</a:t>
            </a:r>
            <a:r>
              <a:rPr lang="en-GB" dirty="0" err="1"/>
              <a:t>fournies</a:t>
            </a:r>
            <a:r>
              <a:rPr lang="en-GB" dirty="0"/>
              <a:t> par </a:t>
            </a:r>
            <a:r>
              <a:rPr lang="en-GB" dirty="0" err="1"/>
              <a:t>l’Inde</a:t>
            </a:r>
            <a:r>
              <a:rPr lang="en-GB" dirty="0"/>
              <a:t>). Les </a:t>
            </a:r>
            <a:r>
              <a:rPr lang="en-GB" dirty="0" err="1"/>
              <a:t>travaux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cours</a:t>
            </a:r>
            <a:r>
              <a:rPr lang="en-GB" dirty="0"/>
              <a:t> sur les </a:t>
            </a:r>
            <a:r>
              <a:rPr lang="en-GB" dirty="0" err="1"/>
              <a:t>bassins</a:t>
            </a:r>
            <a:r>
              <a:rPr lang="en-GB" dirty="0"/>
              <a:t> “</a:t>
            </a:r>
            <a:r>
              <a:rPr lang="en-GB" dirty="0" err="1"/>
              <a:t>chaud</a:t>
            </a:r>
            <a:r>
              <a:rPr lang="en-GB" dirty="0"/>
              <a:t>” et “</a:t>
            </a:r>
            <a:r>
              <a:rPr lang="en-GB" dirty="0" err="1"/>
              <a:t>froid</a:t>
            </a:r>
            <a:r>
              <a:rPr lang="en-GB" dirty="0"/>
              <a:t>”.</a:t>
            </a:r>
          </a:p>
        </p:txBody>
      </p:sp>
      <p:pic>
        <p:nvPicPr>
          <p:cNvPr id="3076" name="Picture 4" descr="C:\_backup\arnouxr\Documents\Work\En Cours\Cooling towers 3D\Cooling_tower_3D_small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433" y="971550"/>
            <a:ext cx="390941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629" y="228600"/>
            <a:ext cx="9140370" cy="8953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Thermique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– le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système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de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refroidissement</a:t>
            </a:r>
            <a:endParaRPr lang="en-GB" b="1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9800" y="0"/>
            <a:ext cx="9190608" cy="7051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ja-JP" sz="4200" dirty="0" smtClean="0">
                <a:solidFill>
                  <a:schemeClr val="bg1"/>
                </a:solidFill>
                <a:effectLst/>
              </a:rPr>
              <a:t>Former les </a:t>
            </a:r>
            <a:r>
              <a:rPr lang="en-GB" altLang="ja-JP" sz="4200" dirty="0" err="1" smtClean="0">
                <a:solidFill>
                  <a:schemeClr val="bg1"/>
                </a:solidFill>
                <a:effectLst/>
              </a:rPr>
              <a:t>générations</a:t>
            </a:r>
            <a:r>
              <a:rPr lang="en-GB" altLang="ja-JP" sz="4200" dirty="0" smtClean="0">
                <a:solidFill>
                  <a:schemeClr val="bg1"/>
                </a:solidFill>
                <a:effectLst/>
              </a:rPr>
              <a:t> futures</a:t>
            </a:r>
            <a:endParaRPr lang="en-GB" altLang="ja-JP" sz="42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2"/>
          <p:cNvSpPr txBox="1">
            <a:spLocks noGrp="1" noChangeArrowheads="1"/>
          </p:cNvSpPr>
          <p:nvPr>
            <p:ph idx="1"/>
          </p:nvPr>
        </p:nvSpPr>
        <p:spPr bwMode="auto">
          <a:xfrm>
            <a:off x="5398308" y="935582"/>
            <a:ext cx="3593292" cy="37913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1200" b="1" dirty="0" smtClean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préparant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métiers de la fusion a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place.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ja-JP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http://www.fusenet.eu/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fr-FR" sz="1600" b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fr-FR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France: </a:t>
            </a:r>
          </a:p>
          <a:p>
            <a:pPr lvl="1" indent="0">
              <a:lnSpc>
                <a:spcPct val="80000"/>
              </a:lnSpc>
              <a:buNone/>
            </a:pP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Aix-Marseille Université; Université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Lorraine;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l'Université de Bordeaux ;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et Marie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Curie; Université Paris-Sud; Ecole Polytechnique; Ecole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Marseille;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l'Ecole Arts et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Métiers; Ecole Centrale-</a:t>
            </a:r>
            <a:r>
              <a:rPr lang="fr-FR" sz="12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Supelec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Institut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d'Optique </a:t>
            </a:r>
            <a:r>
              <a:rPr lang="fr-FR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Ecole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 Supérieure de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Cachan; Institut </a:t>
            </a:r>
            <a:r>
              <a:rPr lang="fr-FR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des Sciences </a:t>
            </a:r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en-US" altLang="ja-JP" sz="1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altLang="ja-JP" sz="600" b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ja-JP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http://www.master-plasmas-fusion.fr</a:t>
            </a:r>
            <a:r>
              <a:rPr lang="en-US" altLang="ja-JP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altLang="ja-JP" sz="1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800" b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500" b="1" dirty="0">
              <a:solidFill>
                <a:schemeClr val="bg1">
                  <a:lumMod val="95000"/>
                </a:schemeClr>
              </a:solidFill>
              <a:effectLst>
                <a:outerShdw blurRad="508000" dist="381000" dir="10260000" sx="106000" sy="106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pic>
        <p:nvPicPr>
          <p:cNvPr id="7" name="Picture 2" descr="C:\Users\arnouxr\Documents\Work\En Cours\PRINCESS THAILAND\Fusen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7" y="819150"/>
            <a:ext cx="5368925" cy="357838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49194" y="4397539"/>
            <a:ext cx="3724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Cérémonie de remise des diplômes (Master et doctorat).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4012"/>
            <a:ext cx="9144000" cy="7051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ja-JP" sz="4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135 </a:t>
            </a:r>
            <a:r>
              <a:rPr lang="en-GB" altLang="ja-JP" sz="4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GB" altLang="ja-JP" sz="4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4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doctorants</a:t>
            </a:r>
            <a:r>
              <a:rPr lang="en-GB" altLang="ja-JP" sz="4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à ITER</a:t>
            </a:r>
            <a:endParaRPr lang="en-GB" altLang="ja-JP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rnouxr\Documents\Work\En Cours\PRINCESS THAILAND\fusenet_084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10212" r="2896" b="17656"/>
          <a:stretch/>
        </p:blipFill>
        <p:spPr bwMode="auto">
          <a:xfrm>
            <a:off x="76200" y="819150"/>
            <a:ext cx="7171674" cy="37338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7391400" y="1778109"/>
            <a:ext cx="1757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 7 au 9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ITER a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accueilli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135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doctorants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spécialisés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l’énergie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fusion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DATA 2018\ON ROOF JULIE 20 JULY\OK\From_Roof_Julie_1_small_O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"/>
          <a:stretch/>
        </p:blipFill>
        <p:spPr bwMode="auto">
          <a:xfrm>
            <a:off x="0" y="-49795"/>
            <a:ext cx="9144675" cy="4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4012"/>
            <a:ext cx="9144000" cy="7051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ja-JP" sz="4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Objectif</a:t>
            </a:r>
            <a:r>
              <a:rPr lang="en-GB" altLang="ja-JP" sz="44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2025... et au-</a:t>
            </a:r>
            <a:r>
              <a:rPr lang="en-GB" altLang="ja-JP" sz="44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delà</a:t>
            </a:r>
            <a:endParaRPr lang="en-GB" altLang="ja-JP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5378" y="3877330"/>
            <a:ext cx="2020105" cy="523220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FFCC00"/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1400" dirty="0" smtClean="0">
                <a:solidFill>
                  <a:schemeClr val="bg1">
                    <a:lumMod val="95000"/>
                  </a:schemeClr>
                </a:solidFill>
                <a:effectLst/>
              </a:rPr>
              <a:t>Je vous remercie</a:t>
            </a:r>
          </a:p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effectLst/>
              </a:rPr>
              <a:t>p</a:t>
            </a:r>
            <a:r>
              <a:rPr lang="fr-FR" sz="1400" dirty="0" smtClean="0">
                <a:solidFill>
                  <a:schemeClr val="bg1">
                    <a:lumMod val="95000"/>
                  </a:schemeClr>
                </a:solidFill>
                <a:effectLst/>
              </a:rPr>
              <a:t>our votre attention</a:t>
            </a:r>
            <a:endParaRPr lang="en-GB" sz="1400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409901"/>
            <a:ext cx="1651992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95000"/>
                  </a:schemeClr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http://</a:t>
            </a:r>
            <a:r>
              <a:rPr lang="fr-FR" sz="1200" dirty="0" smtClean="0">
                <a:solidFill>
                  <a:schemeClr val="bg1">
                    <a:lumMod val="95000"/>
                  </a:schemeClr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www.iter.org/fr</a:t>
            </a:r>
            <a:endParaRPr lang="en-GB" sz="1200" dirty="0">
              <a:solidFill>
                <a:schemeClr val="bg1">
                  <a:lumMod val="95000"/>
                </a:schemeClr>
              </a:solidFill>
              <a:effectLst>
                <a:outerShdw blurRad="101600" dir="5640000" sx="99000" sy="99000" algn="ctr" rotWithShape="0">
                  <a:schemeClr val="tx1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21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rnouxr\Desktop\Untitled-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0"/>
            <a:ext cx="931845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36512" y="120849"/>
            <a:ext cx="9289032" cy="7227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6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La fusion </a:t>
            </a:r>
            <a:r>
              <a:rPr lang="en-GB" sz="6000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dans</a:t>
            </a:r>
            <a:r>
              <a:rPr lang="en-GB" sz="6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</a:t>
            </a:r>
            <a:r>
              <a:rPr lang="en-GB" sz="6000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l’Univers</a:t>
            </a:r>
            <a:endParaRPr lang="en-GB" sz="60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130236" y="2283718"/>
            <a:ext cx="3865700" cy="120900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Dans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une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réaction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de fusion,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deux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noyaux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atomiques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légers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se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combinent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forment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un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noyau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plus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lourd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 et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libèrent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une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grande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quantité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d’énergie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130238" y="1131590"/>
            <a:ext cx="3865699" cy="1080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1920-1930: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Mise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en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évidence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des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réactions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thermonuléaires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à l’</a:t>
            </a:r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œuvre au cœur du Soleil et des étoiles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(Eddington, Bethe, Rutherford, ….) </a:t>
            </a:r>
            <a:endParaRPr lang="en-GB" sz="16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fr-FR" sz="8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en-GB" sz="1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202244" y="3540784"/>
            <a:ext cx="3865699" cy="120900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1950: premiers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travaux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de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recherche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pour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une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utilisation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pacifique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des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réactions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thermonucléaires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fr-FR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2691244"/>
            <a:ext cx="4212468" cy="23391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GB" sz="4400" b="1" dirty="0">
                <a:solidFill>
                  <a:schemeClr val="bg1"/>
                </a:solidFill>
                <a:latin typeface="Tahoma" pitchFamily="34" charset="0"/>
              </a:rPr>
              <a:t>E=</a:t>
            </a:r>
            <a:r>
              <a:rPr lang="en-GB" sz="4400" b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GB" sz="4400" b="1" dirty="0">
                <a:solidFill>
                  <a:schemeClr val="bg1"/>
                </a:solidFill>
                <a:latin typeface="Tahoma" pitchFamily="34" charset="0"/>
              </a:rPr>
              <a:t>mc</a:t>
            </a:r>
            <a:r>
              <a:rPr lang="en-GB" sz="4400" b="1" baseline="30000" dirty="0">
                <a:solidFill>
                  <a:schemeClr val="bg1"/>
                </a:solidFill>
                <a:latin typeface="Tahoma" pitchFamily="34" charset="0"/>
              </a:rPr>
              <a:t>2</a:t>
            </a:r>
          </a:p>
          <a:p>
            <a:pPr algn="ctr"/>
            <a:endParaRPr lang="en-GB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en-GB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infime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perte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</a:t>
            </a:r>
          </a:p>
          <a:p>
            <a:pPr algn="ctr"/>
            <a:r>
              <a:rPr lang="en-GB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traduit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formidable </a:t>
            </a:r>
            <a:r>
              <a:rPr lang="en-GB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libération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d’énergie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2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493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mgtor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73541"/>
            <a:ext cx="9144000" cy="490553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21704"/>
            <a:ext cx="9144000" cy="857250"/>
          </a:xfr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en-GB" sz="6000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La fusion </a:t>
            </a:r>
            <a:r>
              <a:rPr lang="en-GB" sz="6000" b="1" dirty="0" err="1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sur</a:t>
            </a:r>
            <a:r>
              <a:rPr lang="en-GB" sz="6000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Terre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072" y="1275607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La fusion peut être obtenue à partir de différentes combinaisons de noyaux légers</a:t>
            </a:r>
            <a:r>
              <a:rPr lang="fr-FR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.</a:t>
            </a:r>
            <a:endParaRPr lang="fr-FR" sz="1600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828" y="2139702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En l’état présent de la technologie, c’est la réaction deutérium + tritium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</a:rPr>
              <a:t>(isotopes de l’hydrogène)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qui est la plus accessible.</a:t>
            </a:r>
            <a:endParaRPr lang="en-GB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828" y="338184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</a:rPr>
              <a:t>Les tokamaks* se sont imposés dès la fin des années 60 comme les plus performantes des machines de fusion.</a:t>
            </a:r>
            <a:endParaRPr lang="en-GB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4691" y="4367408"/>
            <a:ext cx="321866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sz="11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 </a:t>
            </a:r>
            <a:r>
              <a:rPr lang="en-GB" sz="11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Acronyme</a:t>
            </a:r>
            <a:r>
              <a:rPr lang="en-GB" sz="11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GB" sz="11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russe</a:t>
            </a:r>
            <a:r>
              <a:rPr lang="en-GB" sz="11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GB" sz="11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Chamb</a:t>
            </a:r>
            <a:r>
              <a:rPr lang="en-GB" sz="1100" b="1" i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</a:t>
            </a:r>
            <a:r>
              <a:rPr lang="en-GB" sz="11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GB" sz="11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toroïdale</a:t>
            </a:r>
            <a:r>
              <a:rPr lang="en-GB" sz="11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GB" sz="11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bobines</a:t>
            </a:r>
            <a:r>
              <a:rPr lang="en-GB" sz="11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GB" sz="11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magnétiques</a:t>
            </a:r>
            <a:endParaRPr lang="en-GB" sz="2000" b="1" i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681540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F3F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lnSpc>
                <a:spcPct val="120000"/>
              </a:lnSpc>
              <a:spcBef>
                <a:spcPct val="40000"/>
              </a:spcBef>
              <a:buClr>
                <a:srgbClr val="0A0488"/>
              </a:buClr>
              <a:buSzPct val="65000"/>
            </a:pPr>
            <a:r>
              <a:rPr lang="en-GB" sz="2000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1 </a:t>
            </a:r>
            <a:r>
              <a:rPr lang="en-GB" sz="2000" b="1" dirty="0" err="1" smtClean="0">
                <a:solidFill>
                  <a:srgbClr val="FFC0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gramme</a:t>
            </a:r>
            <a:r>
              <a:rPr lang="en-GB" sz="2000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 de DT = 8 tonnes de </a:t>
            </a:r>
            <a:r>
              <a:rPr lang="en-GB" sz="2000" b="1" dirty="0" err="1" smtClean="0">
                <a:solidFill>
                  <a:srgbClr val="FFC0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pétrole</a:t>
            </a:r>
            <a:endParaRPr lang="en-GB" sz="2000" b="1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</p:txBody>
      </p:sp>
      <p:pic>
        <p:nvPicPr>
          <p:cNvPr id="14" name="Picture 2" descr="C:\Users\arnouxr\Desktop\Deuterium_tritium_fusion_T_gri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897564"/>
            <a:ext cx="332594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40352" y="1619579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0.7 MeV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33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idx="1"/>
          </p:nvPr>
        </p:nvSpPr>
        <p:spPr bwMode="auto">
          <a:xfrm>
            <a:off x="4716016" y="699542"/>
            <a:ext cx="3600400" cy="37913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1200" b="1" dirty="0" smtClean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d’énergie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massive,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potentiellement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continue, programmable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temps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inépuisable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universellement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ja-JP" sz="1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ja-JP" sz="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intrinsèquement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sûre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altLang="ja-JP" sz="600" b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limité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l’environnement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sans production de CO</a:t>
            </a:r>
            <a:r>
              <a:rPr lang="en-GB" sz="1600" b="1" baseline="-25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d’autres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serre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800" b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prolifération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de </a:t>
            </a:r>
            <a:r>
              <a:rPr lang="en-US" altLang="ja-JP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déchets</a:t>
            </a:r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haute </a:t>
            </a:r>
            <a:r>
              <a:rPr lang="en-US" altLang="ja-JP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</a:t>
            </a:r>
            <a:r>
              <a:rPr lang="en-US" altLang="ja-JP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vie longue.</a:t>
            </a: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80000"/>
              </a:lnSpc>
              <a:buFont typeface="Arial" pitchFamily="34" charset="0"/>
              <a:buChar char="•"/>
            </a:pPr>
            <a:endParaRPr lang="en-US" altLang="ja-JP" sz="500" b="1" dirty="0">
              <a:solidFill>
                <a:schemeClr val="bg1">
                  <a:lumMod val="95000"/>
                </a:schemeClr>
              </a:solidFill>
              <a:effectLst>
                <a:outerShdw blurRad="508000" dist="381000" dir="10260000" sx="106000" sy="106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pic>
        <p:nvPicPr>
          <p:cNvPr id="1026" name="Picture 2" descr="C:\Users\arnouxr\Desktop\NWSL EN COURS\01-2017\Plasma in J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843558"/>
            <a:ext cx="3816426" cy="3816424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4366245"/>
            <a:ext cx="2594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Un plasma dans le tokamak européen JET </a:t>
            </a:r>
            <a:endParaRPr lang="en-GB" sz="11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08520" y="44450"/>
            <a:ext cx="9252520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5400" b="1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dirty="0" err="1">
                <a:effectLst/>
              </a:rPr>
              <a:t>Avantages</a:t>
            </a:r>
            <a:r>
              <a:rPr lang="en-GB" dirty="0">
                <a:effectLst/>
              </a:rPr>
              <a:t> de la fusion</a:t>
            </a:r>
          </a:p>
        </p:txBody>
      </p:sp>
    </p:spTree>
    <p:extLst>
      <p:ext uri="{BB962C8B-B14F-4D97-AF65-F5344CB8AC3E}">
        <p14:creationId xmlns:p14="http://schemas.microsoft.com/office/powerpoint/2010/main" val="3448231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arthlights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084" y="0"/>
            <a:ext cx="9186083" cy="47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-74544"/>
            <a:ext cx="8784976" cy="857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8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Défi</a:t>
            </a:r>
            <a:r>
              <a:rPr lang="en-GB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global, </a:t>
            </a:r>
            <a:r>
              <a:rPr lang="en-GB" sz="48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réponse</a:t>
            </a:r>
            <a:r>
              <a:rPr lang="en-GB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GB" sz="48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globale</a:t>
            </a:r>
            <a:endParaRPr lang="en-GB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3538050"/>
            <a:ext cx="7092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Les sept </a:t>
            </a:r>
            <a:r>
              <a:rPr lang="en-US" altLang="ja-JP" sz="2000" b="1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Membres</a:t>
            </a:r>
            <a:r>
              <a:rPr lang="en-US" altLang="ja-JP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 </a:t>
            </a:r>
            <a:r>
              <a:rPr lang="en-US" altLang="ja-JP" sz="2000" b="1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d’ITER</a:t>
            </a:r>
            <a:r>
              <a:rPr lang="en-US" altLang="ja-JP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 </a:t>
            </a:r>
            <a:r>
              <a:rPr lang="en-US" altLang="ja-JP" sz="2000" b="1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représentent</a:t>
            </a:r>
            <a:r>
              <a:rPr lang="en-US" altLang="ja-JP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 50% de la population </a:t>
            </a:r>
            <a:r>
              <a:rPr lang="en-US" altLang="ja-JP" sz="2000" b="1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mondiale</a:t>
            </a:r>
            <a:r>
              <a:rPr lang="en-US" altLang="ja-JP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 et 85% du PIB de la </a:t>
            </a:r>
            <a:r>
              <a:rPr lang="en-US" altLang="ja-JP" sz="2000" b="1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planète</a:t>
            </a:r>
            <a:endParaRPr lang="en-GB" sz="2000" b="1" dirty="0">
              <a:solidFill>
                <a:schemeClr val="bg1">
                  <a:lumMod val="95000"/>
                </a:schemeClr>
              </a:solidFill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55926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Chine </a:t>
            </a:r>
            <a:r>
              <a:rPr lang="en-GB" sz="3800" dirty="0" err="1" smtClean="0">
                <a:solidFill>
                  <a:srgbClr val="B7BCC7"/>
                </a:solidFill>
                <a:latin typeface="Franklin Gothic Heavy" pitchFamily="34" charset="0"/>
              </a:rPr>
              <a:t>UE</a:t>
            </a:r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 </a:t>
            </a:r>
            <a:r>
              <a:rPr lang="en-GB" sz="3800" dirty="0" err="1" smtClean="0">
                <a:solidFill>
                  <a:srgbClr val="B7BCC7"/>
                </a:solidFill>
                <a:latin typeface="Franklin Gothic Heavy" pitchFamily="34" charset="0"/>
              </a:rPr>
              <a:t>Inde</a:t>
            </a:r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 </a:t>
            </a:r>
            <a:r>
              <a:rPr lang="en-GB" sz="3800" dirty="0" err="1" smtClean="0">
                <a:solidFill>
                  <a:srgbClr val="B7BCC7"/>
                </a:solidFill>
                <a:latin typeface="Franklin Gothic Heavy" pitchFamily="34" charset="0"/>
              </a:rPr>
              <a:t>Japon</a:t>
            </a:r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 </a:t>
            </a:r>
            <a:r>
              <a:rPr lang="en-GB" sz="3800" dirty="0" err="1" smtClean="0">
                <a:solidFill>
                  <a:srgbClr val="B7BCC7"/>
                </a:solidFill>
                <a:latin typeface="Franklin Gothic Heavy" pitchFamily="34" charset="0"/>
              </a:rPr>
              <a:t>Corée</a:t>
            </a:r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 </a:t>
            </a:r>
            <a:r>
              <a:rPr lang="en-GB" sz="3800" dirty="0" err="1" smtClean="0">
                <a:solidFill>
                  <a:srgbClr val="B7BCC7"/>
                </a:solidFill>
                <a:latin typeface="Franklin Gothic Heavy" pitchFamily="34" charset="0"/>
              </a:rPr>
              <a:t>Russie</a:t>
            </a:r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 USA</a:t>
            </a:r>
            <a:endParaRPr lang="en-GB" sz="3800" dirty="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2040" y="1457995"/>
            <a:ext cx="3960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Le 28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juin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2005, les </a:t>
            </a:r>
            <a:r>
              <a:rPr lang="en-GB" sz="1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M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embres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d’ITER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ont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unanimement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choisi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le site de Cadarache,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proposé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par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l’Europe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32040" y="2383236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Le 21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novembre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2006,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l’Accord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ITER a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été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signé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au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palais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de </a:t>
            </a:r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l’Élysée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 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pic>
        <p:nvPicPr>
          <p:cNvPr id="2050" name="Picture 2" descr="C:\Users\arnouxr\Desktop\Iter Elysée_769k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" y="1231632"/>
            <a:ext cx="4892524" cy="2290501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786083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9338" y="987574"/>
            <a:ext cx="320792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Chambre</a:t>
            </a:r>
            <a:r>
              <a:rPr lang="en-US" b="1" dirty="0" smtClean="0">
                <a:solidFill>
                  <a:schemeClr val="bg1"/>
                </a:solidFill>
              </a:rPr>
              <a:t> à vide: ~ 8 000 t.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Bobines</a:t>
            </a:r>
            <a:r>
              <a:rPr lang="en-US" b="1" dirty="0">
                <a:solidFill>
                  <a:schemeClr val="bg1"/>
                </a:solidFill>
              </a:rPr>
              <a:t> TF:  </a:t>
            </a:r>
            <a:r>
              <a:rPr lang="en-US" b="1" dirty="0" smtClean="0">
                <a:solidFill>
                  <a:schemeClr val="bg1"/>
                </a:solidFill>
              </a:rPr>
              <a:t>18 </a:t>
            </a:r>
            <a:r>
              <a:rPr lang="en-US" b="1" dirty="0">
                <a:solidFill>
                  <a:schemeClr val="bg1"/>
                </a:solidFill>
              </a:rPr>
              <a:t>x 360 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Bobines</a:t>
            </a:r>
            <a:r>
              <a:rPr lang="en-US" b="1" dirty="0" smtClean="0">
                <a:solidFill>
                  <a:schemeClr val="bg1"/>
                </a:solidFill>
              </a:rPr>
              <a:t> PF: 6 de ~ 200 à ~400 t.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Solénoïde</a:t>
            </a:r>
            <a:r>
              <a:rPr lang="en-US" b="1" dirty="0">
                <a:solidFill>
                  <a:schemeClr val="bg1"/>
                </a:solidFill>
              </a:rPr>
              <a:t> central:  ~ 1 000 t. 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Etc.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Total ~ 23 000 t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fr-FR" b="1" dirty="0">
              <a:solidFill>
                <a:schemeClr val="bg1"/>
              </a:solidFill>
            </a:endParaRPr>
          </a:p>
          <a:p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Bob\Desktop\Tok_Photo_book_blac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92546"/>
            <a:ext cx="6121875" cy="52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6323" y="-24313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GB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tokamak ITER</a:t>
            </a:r>
          </a:p>
        </p:txBody>
      </p:sp>
      <p:pic>
        <p:nvPicPr>
          <p:cNvPr id="1026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499742"/>
            <a:ext cx="1507847" cy="1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855" y="2499742"/>
            <a:ext cx="1507847" cy="1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499742"/>
            <a:ext cx="1507847" cy="1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773" y="2499742"/>
            <a:ext cx="753924" cy="1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63641" y="4384551"/>
            <a:ext cx="328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3,5 fois la masse de la Tour Eiffel!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84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19150"/>
            <a:ext cx="9144000" cy="3917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98900" y="919033"/>
            <a:ext cx="533400" cy="92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7" name="Picture 20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69826"/>
            <a:ext cx="6248400" cy="3809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0"/>
            <a:ext cx="8784976" cy="784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Un calendrier précis</a:t>
            </a:r>
            <a:endParaRPr lang="en-GB" sz="4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38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399" y="699542"/>
            <a:ext cx="891540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proposition de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élaborée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étroite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coordination avec les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Agences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domestiques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budget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prévisionnel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d’ici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premier plasma (2025)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contraintes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budgétaires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d’ITER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L’approche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quatre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opérations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Deuterium-Tritium (2035)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contraintes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budgétaires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techniques des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d’ITER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1355"/>
            <a:ext cx="9144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DT: une approche par étapes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3" descr="C:\Users\arnouxr\Documents\Work\En Cours\European Spallation Source\Staged approa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 b="2647"/>
          <a:stretch/>
        </p:blipFill>
        <p:spPr bwMode="auto">
          <a:xfrm>
            <a:off x="349050" y="2403946"/>
            <a:ext cx="8445899" cy="225603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0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4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1093</Words>
  <Application>Microsoft Office PowerPoint</Application>
  <PresentationFormat>On-screen Show (16:9)</PresentationFormat>
  <Paragraphs>136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=</vt:lpstr>
      <vt:lpstr>PowerPoint Presentation</vt:lpstr>
      <vt:lpstr>La fusion sur Terre</vt:lpstr>
      <vt:lpstr>PowerPoint Presentation</vt:lpstr>
      <vt:lpstr>PowerPoint Presentation</vt:lpstr>
      <vt:lpstr>Le tokamak ITER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Electricité - distribution électrique</vt:lpstr>
      <vt:lpstr>Electricité - conversion électrique</vt:lpstr>
      <vt:lpstr>PowerPoint Presentation</vt:lpstr>
      <vt:lpstr>PowerPoint Presentation</vt:lpstr>
      <vt:lpstr>PowerPoint Presentation</vt:lpstr>
      <vt:lpstr>Thermique – le système de refroidissement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Arnoux Robert</dc:creator>
  <cp:lastModifiedBy>Bigot Bernard</cp:lastModifiedBy>
  <cp:revision>87</cp:revision>
  <dcterms:created xsi:type="dcterms:W3CDTF">2006-08-16T00:00:00Z</dcterms:created>
  <dcterms:modified xsi:type="dcterms:W3CDTF">2018-11-28T20:56:15Z</dcterms:modified>
</cp:coreProperties>
</file>