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5" r:id="rId2"/>
  </p:sldMasterIdLst>
  <p:notesMasterIdLst>
    <p:notesMasterId r:id="rId11"/>
  </p:notesMasterIdLst>
  <p:sldIdLst>
    <p:sldId id="256" r:id="rId3"/>
    <p:sldId id="271" r:id="rId4"/>
    <p:sldId id="258" r:id="rId5"/>
    <p:sldId id="275" r:id="rId6"/>
    <p:sldId id="270" r:id="rId7"/>
    <p:sldId id="272" r:id="rId8"/>
    <p:sldId id="273" r:id="rId9"/>
    <p:sldId id="269" r:id="rId1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B9BD5"/>
    <a:srgbClr val="E7E6E6"/>
    <a:srgbClr val="F8F8F8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571" y="5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 w="12994">
              <a:noFill/>
            </a:ln>
          </c:spPr>
          <c:dPt>
            <c:idx val="0"/>
            <c:spPr>
              <a:solidFill>
                <a:srgbClr val="243D7A"/>
              </a:solidFill>
              <a:ln w="1299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C8-4C6E-9B7D-C828A86A3D45}"/>
              </c:ext>
            </c:extLst>
          </c:dPt>
          <c:dPt>
            <c:idx val="1"/>
            <c:spPr>
              <a:solidFill>
                <a:srgbClr val="F26532"/>
              </a:solidFill>
              <a:ln w="1299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C8-4C6E-9B7D-C828A86A3D45}"/>
              </c:ext>
            </c:extLst>
          </c:dPt>
          <c:dPt>
            <c:idx val="2"/>
            <c:spPr>
              <a:solidFill>
                <a:srgbClr val="F99C31"/>
              </a:solidFill>
              <a:ln w="1299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0C8-4C6E-9B7D-C828A86A3D45}"/>
              </c:ext>
            </c:extLst>
          </c:dPt>
          <c:dPt>
            <c:idx val="3"/>
            <c:spPr>
              <a:solidFill>
                <a:srgbClr val="0576BB"/>
              </a:solidFill>
              <a:ln w="1299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C8-4C6E-9B7D-C828A86A3D45}"/>
              </c:ext>
            </c:extLst>
          </c:dPt>
          <c:dPt>
            <c:idx val="4"/>
            <c:spPr>
              <a:solidFill>
                <a:srgbClr val="B1D24D"/>
              </a:solidFill>
              <a:ln w="1299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0C8-4C6E-9B7D-C828A86A3D45}"/>
              </c:ext>
            </c:extLst>
          </c:dPt>
          <c:cat>
            <c:strRef>
              <c:f>Feuil1!$A$2:$A$6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78</c:v>
                </c:pt>
                <c:pt idx="1">
                  <c:v>6</c:v>
                </c:pt>
                <c:pt idx="2">
                  <c:v>7</c:v>
                </c:pt>
                <c:pt idx="3">
                  <c:v>7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0C8-4C6E-9B7D-C828A86A3D45}"/>
            </c:ext>
          </c:extLst>
        </c:ser>
        <c:dLbls/>
        <c:firstSliceAng val="355"/>
        <c:holeSize val="75"/>
      </c:doughnutChart>
      <c:spPr>
        <a:noFill/>
        <a:ln w="12994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/>
      </a:pPr>
      <a:endParaRPr lang="fr-F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D9D27-39E0-4CA4-9121-B90FEC0618C5}" type="datetimeFigureOut">
              <a:rPr lang="en-GB" smtClean="0"/>
              <a:pPr/>
              <a:t>03/02/2018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4E799-B740-462F-B3C8-6B05D6150AB5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2279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Docs à distribuer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4E799-B740-462F-B3C8-6B05D6150AB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69218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Docs à distribuer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4E799-B740-462F-B3C8-6B05D6150AB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5197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Docs à distribuer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4E799-B740-462F-B3C8-6B05D6150AB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26049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Docs à distribuer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4E799-B740-462F-B3C8-6B05D6150AB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2029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Docs à distribuer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4E799-B740-462F-B3C8-6B05D6150AB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26400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Docs à distribuer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4E799-B740-462F-B3C8-6B05D6150AB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97930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Docs à distribuer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4E799-B740-462F-B3C8-6B05D6150AB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5197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1122363"/>
            <a:ext cx="3733800" cy="2186894"/>
          </a:xfrm>
        </p:spPr>
        <p:txBody>
          <a:bodyPr anchor="b">
            <a:normAutofit/>
          </a:bodyPr>
          <a:lstStyle>
            <a:lvl1pPr algn="ct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3602038"/>
            <a:ext cx="3733799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9554" y="6356351"/>
            <a:ext cx="2057400" cy="365125"/>
          </a:xfrm>
        </p:spPr>
        <p:txBody>
          <a:bodyPr/>
          <a:lstStyle/>
          <a:p>
            <a:fld id="{C1C2D1D5-7880-45FE-9859-CD81D37363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1543-E2A2-4041-BCF9-A20E02B52F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877561" y="5677989"/>
            <a:ext cx="6266439" cy="1180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56645" y="598810"/>
            <a:ext cx="4415046" cy="6259190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434691"/>
            <a:ext cx="4620918" cy="587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258392"/>
            <a:ext cx="14192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309320"/>
            <a:ext cx="3342318" cy="47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593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D1D5-7880-45FE-9859-CD81D37363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1543-E2A2-4041-BCF9-A20E02B52F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62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D1D5-7880-45FE-9859-CD81D37363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1543-E2A2-4041-BCF9-A20E02B52F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308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15AE-4E2B-4A9D-BFCD-17542C584ECF}" type="datetimeFigureOut">
              <a:rPr lang="fr-FR" smtClean="0"/>
              <a:pPr/>
              <a:t>03/02/2018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37E6-ED1C-4ADB-9388-8015FB916E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47535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15AE-4E2B-4A9D-BFCD-17542C584ECF}" type="datetimeFigureOut">
              <a:rPr lang="fr-FR" smtClean="0"/>
              <a:pPr/>
              <a:t>03/02/2018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37E6-ED1C-4ADB-9388-8015FB916E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81460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15AE-4E2B-4A9D-BFCD-17542C584ECF}" type="datetimeFigureOut">
              <a:rPr lang="fr-FR" smtClean="0"/>
              <a:pPr/>
              <a:t>03/02/2018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37E6-ED1C-4ADB-9388-8015FB916E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76972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15AE-4E2B-4A9D-BFCD-17542C584ECF}" type="datetimeFigureOut">
              <a:rPr lang="fr-FR" smtClean="0"/>
              <a:pPr/>
              <a:t>03/02/2018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37E6-ED1C-4ADB-9388-8015FB916E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79188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15AE-4E2B-4A9D-BFCD-17542C584ECF}" type="datetimeFigureOut">
              <a:rPr lang="fr-FR" smtClean="0"/>
              <a:pPr/>
              <a:t>03/02/2018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37E6-ED1C-4ADB-9388-8015FB916E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89094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15AE-4E2B-4A9D-BFCD-17542C584ECF}" type="datetimeFigureOut">
              <a:rPr lang="fr-FR" smtClean="0"/>
              <a:pPr/>
              <a:t>03/02/2018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37E6-ED1C-4ADB-9388-8015FB916E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65247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15AE-4E2B-4A9D-BFCD-17542C584ECF}" type="datetimeFigureOut">
              <a:rPr lang="fr-FR" smtClean="0"/>
              <a:pPr/>
              <a:t>03/02/2018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37E6-ED1C-4ADB-9388-8015FB916E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38706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15AE-4E2B-4A9D-BFCD-17542C584ECF}" type="datetimeFigureOut">
              <a:rPr lang="fr-FR" smtClean="0"/>
              <a:pPr/>
              <a:t>03/02/2018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37E6-ED1C-4ADB-9388-8015FB916E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2491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804"/>
            <a:ext cx="7886700" cy="4970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dirty="0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70C0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D1D5-7880-45FE-9859-CD81D37363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2321" y="6216619"/>
            <a:ext cx="1447967" cy="64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3607" y="6225364"/>
            <a:ext cx="4455372" cy="63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866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15AE-4E2B-4A9D-BFCD-17542C584ECF}" type="datetimeFigureOut">
              <a:rPr lang="fr-FR" smtClean="0"/>
              <a:pPr/>
              <a:t>03/02/2018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37E6-ED1C-4ADB-9388-8015FB916E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22319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15AE-4E2B-4A9D-BFCD-17542C584ECF}" type="datetimeFigureOut">
              <a:rPr lang="fr-FR" smtClean="0"/>
              <a:pPr/>
              <a:t>03/02/2018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37E6-ED1C-4ADB-9388-8015FB916E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65598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15AE-4E2B-4A9D-BFCD-17542C584ECF}" type="datetimeFigureOut">
              <a:rPr lang="fr-FR" smtClean="0"/>
              <a:pPr/>
              <a:t>03/02/2018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37E6-ED1C-4ADB-9388-8015FB916E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9914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D1D5-7880-45FE-9859-CD81D37363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1543-E2A2-4041-BCF9-A20E02B52F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25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D1D5-7880-45FE-9859-CD81D37363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1543-E2A2-4041-BCF9-A20E02B52F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70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D1D5-7880-45FE-9859-CD81D37363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1543-E2A2-4041-BCF9-A20E02B52F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072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D1D5-7880-45FE-9859-CD81D37363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1543-E2A2-4041-BCF9-A20E02B52F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24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D1D5-7880-45FE-9859-CD81D37363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1543-E2A2-4041-BCF9-A20E02B52F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33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D1D5-7880-45FE-9859-CD81D37363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1543-E2A2-4041-BCF9-A20E02B52F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91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D1D5-7880-45FE-9859-CD81D37363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1543-E2A2-4041-BCF9-A20E02B52F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7665" y="0"/>
            <a:ext cx="9161665" cy="53739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  <a:lumMod val="82000"/>
                </a:srgbClr>
              </a:gs>
              <a:gs pos="45000">
                <a:srgbClr val="FFC000">
                  <a:tint val="44500"/>
                  <a:satMod val="160000"/>
                  <a:lumMod val="81000"/>
                </a:srgbClr>
              </a:gs>
              <a:gs pos="89000">
                <a:srgbClr val="FFEEC7">
                  <a:alpha val="0"/>
                  <a:lumMod val="65000"/>
                  <a:lumOff val="35000"/>
                </a:srgbClr>
              </a:gs>
              <a:gs pos="77000">
                <a:srgbClr val="FFC000">
                  <a:tint val="23500"/>
                  <a:satMod val="160000"/>
                  <a:lumMod val="9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7665" y="0"/>
            <a:ext cx="7886700" cy="4970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487" y="902517"/>
            <a:ext cx="8593728" cy="5453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2D1D5-7880-45FE-9859-CD81D37363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41543-E2A2-4041-BCF9-A20E02B52F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36304" y="1"/>
            <a:ext cx="1179095" cy="50772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604786" y="6216939"/>
            <a:ext cx="5539214" cy="65356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-17665" y="6216939"/>
            <a:ext cx="3637384" cy="65356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5867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915AE-4E2B-4A9D-BFCD-17542C584ECF}" type="datetimeFigureOut">
              <a:rPr lang="fr-FR" smtClean="0"/>
              <a:pPr/>
              <a:t>03/02/2018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537E6-ED1C-4ADB-9388-8015FB916E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3039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55988" y="1772958"/>
            <a:ext cx="4223657" cy="2341561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Métiers de l’énergie nucléaire</a:t>
            </a:r>
          </a:p>
          <a:p>
            <a:r>
              <a:rPr lang="fr-FR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Laurence Grammosenis (EDF)</a:t>
            </a:r>
          </a:p>
          <a:p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Jean-Marc Bourachot</a:t>
            </a:r>
          </a:p>
          <a:p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(consultant)</a:t>
            </a:r>
          </a:p>
          <a:p>
            <a:endParaRPr lang="fr-FR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2284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/>
              <a:t> Les spécificités des métiers de l’énergie nucléaire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7BCAE97-01E5-4388-9463-C9CA0FCA4A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000" y="1066800"/>
            <a:ext cx="7874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466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/>
              <a:t> Les spécificités des métiers de l’énergie nucléaire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7FEF85FF-8EAE-4259-A187-6A3CF9D69327}"/>
              </a:ext>
            </a:extLst>
          </p:cNvPr>
          <p:cNvSpPr txBox="1"/>
          <p:nvPr/>
        </p:nvSpPr>
        <p:spPr>
          <a:xfrm>
            <a:off x="1474638" y="822989"/>
            <a:ext cx="6895706" cy="484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Clr>
                <a:schemeClr val="accent2"/>
              </a:buClr>
            </a:pP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4F26974B-3336-497F-A669-1262166B53F6}"/>
              </a:ext>
            </a:extLst>
          </p:cNvPr>
          <p:cNvSpPr txBox="1">
            <a:spLocks/>
          </p:cNvSpPr>
          <p:nvPr/>
        </p:nvSpPr>
        <p:spPr>
          <a:xfrm>
            <a:off x="5465379" y="1040525"/>
            <a:ext cx="3510456" cy="741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Arial Black" pitchFamily="34" charset="0"/>
                <a:cs typeface="Arial Black" pitchFamily="34" charset="0"/>
              </a:rPr>
              <a:t>PRODUCTION D’ÉLECTRICITÉ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Arial Black" pitchFamily="34" charset="0"/>
                <a:cs typeface="Arial Black" pitchFamily="34" charset="0"/>
              </a:rPr>
              <a:t>D’EDF en 2015: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3B58B75B-FC4B-4221-8AD6-0D5087C25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0118" t="16314" r="31372" b="24204"/>
          <a:stretch>
            <a:fillRect/>
          </a:stretch>
        </p:blipFill>
        <p:spPr bwMode="auto">
          <a:xfrm>
            <a:off x="748336" y="2075712"/>
            <a:ext cx="3377901" cy="326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xmlns="" id="{C4215A56-163E-4EA1-83F6-3C56E6BD8E3F}"/>
              </a:ext>
            </a:extLst>
          </p:cNvPr>
          <p:cNvSpPr txBox="1">
            <a:spLocks/>
          </p:cNvSpPr>
          <p:nvPr/>
        </p:nvSpPr>
        <p:spPr>
          <a:xfrm>
            <a:off x="262758" y="1129862"/>
            <a:ext cx="4666594" cy="741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r-FR" sz="1400" dirty="0">
                <a:latin typeface="Arial Black" pitchFamily="34" charset="0"/>
                <a:ea typeface="Arial Black" pitchFamily="34" charset="0"/>
                <a:cs typeface="Arial Black" pitchFamily="34" charset="0"/>
              </a:rPr>
              <a:t>Évolution de la production d'électricité par source (en </a:t>
            </a:r>
            <a:r>
              <a:rPr lang="fr-FR" sz="1400" dirty="0" err="1">
                <a:latin typeface="Arial Black" pitchFamily="34" charset="0"/>
                <a:ea typeface="Arial Black" pitchFamily="34" charset="0"/>
                <a:cs typeface="Arial Black" pitchFamily="34" charset="0"/>
              </a:rPr>
              <a:t>TWh</a:t>
            </a:r>
            <a:r>
              <a:rPr lang="fr-FR" sz="1400" dirty="0">
                <a:latin typeface="Arial Black" pitchFamily="34" charset="0"/>
                <a:ea typeface="Arial Black" pitchFamily="34" charset="0"/>
                <a:cs typeface="Arial Black" pitchFamily="34" charset="0"/>
              </a:rPr>
              <a:t>) (source </a:t>
            </a:r>
            <a:r>
              <a:rPr lang="fr-FR" sz="1400" dirty="0" err="1">
                <a:latin typeface="Arial Black" pitchFamily="34" charset="0"/>
                <a:ea typeface="Arial Black" pitchFamily="34" charset="0"/>
                <a:cs typeface="Arial Black" pitchFamily="34" charset="0"/>
              </a:rPr>
              <a:t>Wikipédia</a:t>
            </a:r>
            <a:r>
              <a:rPr lang="fr-FR" sz="1400" dirty="0">
                <a:latin typeface="Arial Black" pitchFamily="34" charset="0"/>
                <a:ea typeface="Arial Black" pitchFamily="34" charset="0"/>
                <a:cs typeface="Arial Black" pitchFamily="34" charset="0"/>
              </a:rPr>
              <a:t>)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xmlns="" id="{CD7258D0-A6A8-4074-B6ED-8B212A5421AD}"/>
              </a:ext>
            </a:extLst>
          </p:cNvPr>
          <p:cNvGraphicFramePr>
            <a:graphicFrameLocks/>
          </p:cNvGraphicFramePr>
          <p:nvPr/>
        </p:nvGraphicFramePr>
        <p:xfrm>
          <a:off x="4643820" y="2687089"/>
          <a:ext cx="2105463" cy="1655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ZoneTexte 35">
            <a:extLst>
              <a:ext uri="{FF2B5EF4-FFF2-40B4-BE49-F238E27FC236}">
                <a16:creationId xmlns:a16="http://schemas.microsoft.com/office/drawing/2014/main" xmlns="" id="{8B45B17B-FE41-47CE-861D-13861B8C9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1130" y="1977748"/>
            <a:ext cx="3372870" cy="28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463"/>
              </a:lnSpc>
            </a:pPr>
            <a:r>
              <a:rPr lang="fr-FR" b="1" dirty="0">
                <a:solidFill>
                  <a:srgbClr val="B1D24D"/>
                </a:solidFill>
                <a:latin typeface="Frutiger LT Com 65 Bold"/>
                <a:ea typeface="Frutiger LT Com 65 Bold"/>
                <a:cs typeface="Frutiger LT Com 65 Bold"/>
              </a:rPr>
              <a:t>2 % </a:t>
            </a:r>
            <a:r>
              <a:rPr lang="fr-FR" sz="1400" dirty="0">
                <a:solidFill>
                  <a:srgbClr val="000E2A"/>
                </a:solidFill>
                <a:latin typeface="Frutiger LT Com 55 Roman"/>
                <a:ea typeface="Frutiger LT Com 55 Roman"/>
                <a:cs typeface="Frutiger LT Com 55 Roman"/>
              </a:rPr>
              <a:t>Autres énergies renouvelables</a:t>
            </a:r>
          </a:p>
        </p:txBody>
      </p:sp>
      <p:sp>
        <p:nvSpPr>
          <p:cNvPr id="11" name="ZoneTexte 37">
            <a:extLst>
              <a:ext uri="{FF2B5EF4-FFF2-40B4-BE49-F238E27FC236}">
                <a16:creationId xmlns:a16="http://schemas.microsoft.com/office/drawing/2014/main" xmlns="" id="{C748D737-95CC-49F2-839D-DF38D56BC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624" y="2600652"/>
            <a:ext cx="2017638" cy="28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463"/>
              </a:lnSpc>
            </a:pPr>
            <a:r>
              <a:rPr lang="fr-FR" b="1" dirty="0">
                <a:solidFill>
                  <a:srgbClr val="0576BB"/>
                </a:solidFill>
                <a:latin typeface="Frutiger LT Com 65 Bold"/>
                <a:ea typeface="Frutiger LT Com 65 Bold"/>
                <a:cs typeface="Frutiger LT Com 65 Bold"/>
              </a:rPr>
              <a:t>7 % </a:t>
            </a:r>
            <a:r>
              <a:rPr lang="fr-FR" sz="1400" dirty="0">
                <a:solidFill>
                  <a:srgbClr val="000E2A"/>
                </a:solidFill>
                <a:latin typeface="Frutiger LT Com 55 Roman"/>
                <a:ea typeface="Frutiger LT Com 55 Roman"/>
                <a:cs typeface="Frutiger LT Com 55 Roman"/>
              </a:rPr>
              <a:t>Hydraulique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1F41262D-F725-4E03-B4AD-5D95F98E53E0}"/>
              </a:ext>
            </a:extLst>
          </p:cNvPr>
          <p:cNvSpPr txBox="1"/>
          <p:nvPr/>
        </p:nvSpPr>
        <p:spPr>
          <a:xfrm>
            <a:off x="6832073" y="3152717"/>
            <a:ext cx="337287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F99C31"/>
                </a:solidFill>
                <a:latin typeface="Frutiger LT Com 65 Bold"/>
                <a:ea typeface="Frutiger LT Com 65 Bold"/>
                <a:cs typeface="Frutiger LT Com 65 Bold"/>
              </a:rPr>
              <a:t>7 % </a:t>
            </a:r>
            <a:r>
              <a:rPr lang="fr-FR" sz="1400" spc="-40" dirty="0">
                <a:solidFill>
                  <a:srgbClr val="000E2A"/>
                </a:solidFill>
                <a:latin typeface="Frutiger LT Com 55 Roman"/>
                <a:ea typeface="Frutiger LT Com 55 Roman"/>
                <a:cs typeface="Frutiger LT Com 55 Roman"/>
              </a:rPr>
              <a:t>Cycle combiné gaz </a:t>
            </a:r>
          </a:p>
          <a:p>
            <a:pPr fontAlgn="auto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spc="-40" dirty="0">
                <a:solidFill>
                  <a:srgbClr val="000E2A"/>
                </a:solidFill>
                <a:latin typeface="Frutiger LT Com 55 Roman"/>
                <a:ea typeface="Frutiger LT Com 55 Roman"/>
                <a:cs typeface="Frutiger LT Com 55 Roman"/>
              </a:rPr>
              <a:t>           Et  cogénération</a:t>
            </a:r>
          </a:p>
        </p:txBody>
      </p:sp>
      <p:sp>
        <p:nvSpPr>
          <p:cNvPr id="13" name="ZoneTexte 39">
            <a:extLst>
              <a:ext uri="{FF2B5EF4-FFF2-40B4-BE49-F238E27FC236}">
                <a16:creationId xmlns:a16="http://schemas.microsoft.com/office/drawing/2014/main" xmlns="" id="{66F46C1B-224B-4D87-BF61-ABDF99704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8708" y="4336009"/>
            <a:ext cx="337287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463"/>
              </a:lnSpc>
            </a:pPr>
            <a:r>
              <a:rPr lang="fr-FR" b="1" dirty="0">
                <a:solidFill>
                  <a:srgbClr val="F26532"/>
                </a:solidFill>
                <a:latin typeface="Frutiger LT Com 65 Bold"/>
                <a:ea typeface="Frutiger LT Com 65 Bold"/>
                <a:cs typeface="Frutiger LT Com 65 Bold"/>
              </a:rPr>
              <a:t>6 % </a:t>
            </a:r>
            <a:r>
              <a:rPr lang="fr-FR" sz="1400" dirty="0">
                <a:solidFill>
                  <a:srgbClr val="000E2A"/>
                </a:solidFill>
                <a:latin typeface="Frutiger LT Com 55 Roman"/>
                <a:ea typeface="Frutiger LT Com 55 Roman"/>
                <a:cs typeface="Frutiger LT Com 55 Roman"/>
              </a:rPr>
              <a:t>Thermique fossile</a:t>
            </a:r>
          </a:p>
          <a:p>
            <a:pPr>
              <a:lnSpc>
                <a:spcPts val="1463"/>
              </a:lnSpc>
            </a:pPr>
            <a:r>
              <a:rPr lang="fr-FR" sz="1400" dirty="0">
                <a:solidFill>
                  <a:srgbClr val="000E2A"/>
                </a:solidFill>
                <a:latin typeface="Frutiger LT Com 55 Roman"/>
                <a:ea typeface="Frutiger LT Com 55 Roman"/>
                <a:cs typeface="Frutiger LT Com 55 Roman"/>
              </a:rPr>
              <a:t>          hors gaz</a:t>
            </a:r>
          </a:p>
        </p:txBody>
      </p:sp>
      <p:sp>
        <p:nvSpPr>
          <p:cNvPr id="14" name="ZoneTexte 43">
            <a:extLst>
              <a:ext uri="{FF2B5EF4-FFF2-40B4-BE49-F238E27FC236}">
                <a16:creationId xmlns:a16="http://schemas.microsoft.com/office/drawing/2014/main" xmlns="" id="{4B87DAD6-841F-448C-A9B0-558CE45D4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7004" y="3688250"/>
            <a:ext cx="1934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243D7A"/>
                </a:solidFill>
                <a:latin typeface="Frutiger LT Com 65 Bold"/>
                <a:ea typeface="Frutiger LT Com 65 Bold"/>
                <a:cs typeface="Frutiger LT Com 65 Bold"/>
              </a:rPr>
              <a:t>78 % </a:t>
            </a:r>
            <a:r>
              <a:rPr lang="fr-FR" sz="1400" dirty="0">
                <a:solidFill>
                  <a:srgbClr val="000E2A"/>
                </a:solidFill>
                <a:latin typeface="Frutiger LT Com 55 Roman"/>
                <a:ea typeface="Frutiger LT Com 55 Roman"/>
                <a:cs typeface="Frutiger LT Com 55 Roman"/>
              </a:rPr>
              <a:t>Nucléaire</a:t>
            </a:r>
          </a:p>
        </p:txBody>
      </p:sp>
      <p:sp>
        <p:nvSpPr>
          <p:cNvPr id="15" name="ZoneTexte 3">
            <a:extLst>
              <a:ext uri="{FF2B5EF4-FFF2-40B4-BE49-F238E27FC236}">
                <a16:creationId xmlns:a16="http://schemas.microsoft.com/office/drawing/2014/main" xmlns="" id="{AF0FAE84-94E9-429A-9070-3F03F939F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4151" y="3171636"/>
            <a:ext cx="9338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2AB45B"/>
                </a:solidFill>
                <a:latin typeface="Frutiger LT Com 65 Bold"/>
                <a:ea typeface="Frutiger LT Com 65 Bold"/>
                <a:cs typeface="Frutiger LT Com 65 Bold"/>
              </a:rPr>
              <a:t>619,3 </a:t>
            </a:r>
            <a:r>
              <a:rPr lang="fr-FR" sz="1400" b="1" dirty="0" err="1">
                <a:solidFill>
                  <a:srgbClr val="2AB45B"/>
                </a:solidFill>
                <a:latin typeface="Frutiger LT Com 65 Bold"/>
                <a:ea typeface="Frutiger LT Com 65 Bold"/>
                <a:cs typeface="Frutiger LT Com 65 Bold"/>
              </a:rPr>
              <a:t>TWh</a:t>
            </a:r>
            <a:endParaRPr lang="fr-FR" sz="1400" b="1" dirty="0">
              <a:solidFill>
                <a:srgbClr val="2AB45B"/>
              </a:solidFill>
              <a:latin typeface="Frutiger LT Com 65 Bold"/>
              <a:ea typeface="Frutiger LT Com 65 Bold"/>
              <a:cs typeface="Frutiger LT Com 65 Bold"/>
            </a:endParaRPr>
          </a:p>
        </p:txBody>
      </p:sp>
      <p:sp>
        <p:nvSpPr>
          <p:cNvPr id="16" name="Forme libre 8">
            <a:extLst>
              <a:ext uri="{FF2B5EF4-FFF2-40B4-BE49-F238E27FC236}">
                <a16:creationId xmlns:a16="http://schemas.microsoft.com/office/drawing/2014/main" xmlns="" id="{FCDEE31B-F055-4BE8-AA7C-B0004DC52C17}"/>
              </a:ext>
            </a:extLst>
          </p:cNvPr>
          <p:cNvSpPr/>
          <p:nvPr/>
        </p:nvSpPr>
        <p:spPr>
          <a:xfrm flipH="1">
            <a:off x="5639839" y="2133600"/>
            <a:ext cx="224933" cy="732768"/>
          </a:xfrm>
          <a:custGeom>
            <a:avLst/>
            <a:gdLst>
              <a:gd name="connsiteX0" fmla="*/ 0 w 1974715"/>
              <a:gd name="connsiteY0" fmla="*/ 0 h 437745"/>
              <a:gd name="connsiteX1" fmla="*/ 1974715 w 1974715"/>
              <a:gd name="connsiteY1" fmla="*/ 0 h 437745"/>
              <a:gd name="connsiteX2" fmla="*/ 1974715 w 1974715"/>
              <a:gd name="connsiteY2" fmla="*/ 437745 h 437745"/>
              <a:gd name="connsiteX3" fmla="*/ 1974715 w 1974715"/>
              <a:gd name="connsiteY3" fmla="*/ 437745 h 43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4715" h="437745">
                <a:moveTo>
                  <a:pt x="0" y="0"/>
                </a:moveTo>
                <a:lnTo>
                  <a:pt x="1974715" y="0"/>
                </a:lnTo>
                <a:lnTo>
                  <a:pt x="1974715" y="437745"/>
                </a:lnTo>
                <a:lnTo>
                  <a:pt x="1974715" y="437745"/>
                </a:lnTo>
              </a:path>
            </a:pathLst>
          </a:custGeom>
          <a:noFill/>
          <a:ln>
            <a:solidFill>
              <a:srgbClr val="B1D2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Frutiger LT Com 55 Roman"/>
            </a:endParaRP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xmlns="" id="{3CFC75FC-5969-416F-A70B-66DAADD52DE8}"/>
              </a:ext>
            </a:extLst>
          </p:cNvPr>
          <p:cNvCxnSpPr/>
          <p:nvPr/>
        </p:nvCxnSpPr>
        <p:spPr>
          <a:xfrm>
            <a:off x="5076988" y="3321157"/>
            <a:ext cx="1849329" cy="1208802"/>
          </a:xfrm>
          <a:prstGeom prst="line">
            <a:avLst/>
          </a:prstGeom>
          <a:ln w="6350">
            <a:solidFill>
              <a:srgbClr val="F265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xmlns="" id="{C30F89C7-DBA1-46E7-99A2-6AA6035F182C}"/>
              </a:ext>
            </a:extLst>
          </p:cNvPr>
          <p:cNvCxnSpPr/>
          <p:nvPr/>
        </p:nvCxnSpPr>
        <p:spPr>
          <a:xfrm>
            <a:off x="5244130" y="3082431"/>
            <a:ext cx="1608615" cy="175776"/>
          </a:xfrm>
          <a:prstGeom prst="line">
            <a:avLst/>
          </a:prstGeom>
          <a:ln w="6350">
            <a:solidFill>
              <a:srgbClr val="F99C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orme libre 15">
            <a:extLst>
              <a:ext uri="{FF2B5EF4-FFF2-40B4-BE49-F238E27FC236}">
                <a16:creationId xmlns:a16="http://schemas.microsoft.com/office/drawing/2014/main" xmlns="" id="{FB5EC03A-6EA6-4774-82D6-22D638D60079}"/>
              </a:ext>
            </a:extLst>
          </p:cNvPr>
          <p:cNvSpPr/>
          <p:nvPr/>
        </p:nvSpPr>
        <p:spPr>
          <a:xfrm flipH="1">
            <a:off x="5457769" y="2680138"/>
            <a:ext cx="1331914" cy="199475"/>
          </a:xfrm>
          <a:custGeom>
            <a:avLst/>
            <a:gdLst>
              <a:gd name="connsiteX0" fmla="*/ 0 w 1974715"/>
              <a:gd name="connsiteY0" fmla="*/ 0 h 437745"/>
              <a:gd name="connsiteX1" fmla="*/ 1974715 w 1974715"/>
              <a:gd name="connsiteY1" fmla="*/ 0 h 437745"/>
              <a:gd name="connsiteX2" fmla="*/ 1974715 w 1974715"/>
              <a:gd name="connsiteY2" fmla="*/ 437745 h 437745"/>
              <a:gd name="connsiteX3" fmla="*/ 1974715 w 1974715"/>
              <a:gd name="connsiteY3" fmla="*/ 437745 h 43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4715" h="437745">
                <a:moveTo>
                  <a:pt x="0" y="0"/>
                </a:moveTo>
                <a:lnTo>
                  <a:pt x="1974715" y="0"/>
                </a:lnTo>
                <a:lnTo>
                  <a:pt x="1974715" y="437745"/>
                </a:lnTo>
                <a:lnTo>
                  <a:pt x="1974715" y="437745"/>
                </a:lnTo>
              </a:path>
            </a:pathLst>
          </a:custGeom>
          <a:noFill/>
          <a:ln>
            <a:solidFill>
              <a:srgbClr val="0576B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Frutiger LT Com 55 Roman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xmlns="" id="{D69B089F-5B69-4A53-9146-6F46DC37F8A6}"/>
              </a:ext>
            </a:extLst>
          </p:cNvPr>
          <p:cNvCxnSpPr/>
          <p:nvPr/>
        </p:nvCxnSpPr>
        <p:spPr>
          <a:xfrm>
            <a:off x="6164864" y="3918058"/>
            <a:ext cx="803495" cy="23321"/>
          </a:xfrm>
          <a:prstGeom prst="line">
            <a:avLst/>
          </a:prstGeom>
          <a:ln w="6350">
            <a:solidFill>
              <a:srgbClr val="243D7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00582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/>
              <a:t> Les spécificités des métiers de l’énergie nucléaire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80ED2DA9-5C98-465E-8AC3-FEEF4B530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4941" t="7153" r="25961" b="14918"/>
          <a:stretch>
            <a:fillRect/>
          </a:stretch>
        </p:blipFill>
        <p:spPr bwMode="auto">
          <a:xfrm>
            <a:off x="1995729" y="1229532"/>
            <a:ext cx="4962119" cy="492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BD9D57-CFF4-4835-B3C4-621E28B0FD89}"/>
              </a:ext>
            </a:extLst>
          </p:cNvPr>
          <p:cNvSpPr/>
          <p:nvPr/>
        </p:nvSpPr>
        <p:spPr>
          <a:xfrm>
            <a:off x="825062" y="530801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Carte des centrales françaises en activité, classées selon leur type :</a:t>
            </a:r>
          </a:p>
          <a:p>
            <a:r>
              <a:rPr lang="fr-FR" dirty="0"/>
              <a:t>(source </a:t>
            </a:r>
            <a:r>
              <a:rPr lang="fr-FR" dirty="0" err="1"/>
              <a:t>Wikipédia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783087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/>
              <a:t> Les spécificités des métiers de l’énergie nucléaire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1302464C-AA68-4D40-AD2F-0DC7B635B2CF}"/>
              </a:ext>
            </a:extLst>
          </p:cNvPr>
          <p:cNvSpPr txBox="1">
            <a:spLocks/>
          </p:cNvSpPr>
          <p:nvPr/>
        </p:nvSpPr>
        <p:spPr>
          <a:xfrm>
            <a:off x="525517" y="530772"/>
            <a:ext cx="4666594" cy="741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r-FR" sz="1400" dirty="0">
                <a:latin typeface="Arial Black" pitchFamily="34" charset="0"/>
                <a:ea typeface="Arial Black" pitchFamily="34" charset="0"/>
                <a:cs typeface="Arial Black" pitchFamily="34" charset="0"/>
              </a:rPr>
              <a:t>L’avenir : les projets EPR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880E6C7F-A1C3-4BCF-981E-FA5257893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8588" t="19035" r="51961" b="53097"/>
          <a:stretch>
            <a:fillRect/>
          </a:stretch>
        </p:blipFill>
        <p:spPr bwMode="auto">
          <a:xfrm>
            <a:off x="772077" y="3728081"/>
            <a:ext cx="2667897" cy="238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">
            <a:extLst>
              <a:ext uri="{FF2B5EF4-FFF2-40B4-BE49-F238E27FC236}">
                <a16:creationId xmlns:a16="http://schemas.microsoft.com/office/drawing/2014/main" xmlns="" id="{803BCD44-A47F-424D-B7FC-BB3F420A7E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8164" y="4061754"/>
            <a:ext cx="47148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5">
            <a:extLst>
              <a:ext uri="{FF2B5EF4-FFF2-40B4-BE49-F238E27FC236}">
                <a16:creationId xmlns:a16="http://schemas.microsoft.com/office/drawing/2014/main" xmlns="" id="{1C85F945-3FC1-49CE-8978-ABF084351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006" y="3753878"/>
            <a:ext cx="38698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defRPr sz="2400">
                <a:solidFill>
                  <a:srgbClr val="7F7F7F"/>
                </a:solidFill>
                <a:latin typeface="Work Sans" pitchFamily="2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rgbClr val="7F7F7F"/>
                </a:solidFill>
                <a:latin typeface="Work Sans" pitchFamily="2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rgbClr val="7F7F7F"/>
                </a:solidFill>
                <a:latin typeface="Work San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7F7F7F"/>
                </a:solidFill>
                <a:latin typeface="Work San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Work Sans" pitchFamily="2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fr-FR" altLang="fr-FR" sz="1400" i="1" dirty="0" err="1">
                <a:solidFill>
                  <a:srgbClr val="005BBB"/>
                </a:solidFill>
              </a:rPr>
              <a:t>Hinkley</a:t>
            </a:r>
            <a:r>
              <a:rPr lang="fr-FR" altLang="fr-FR" sz="1400" i="1" dirty="0">
                <a:solidFill>
                  <a:srgbClr val="005BBB"/>
                </a:solidFill>
              </a:rPr>
              <a:t> Point (GB)  : gel du design et 1er béton</a:t>
            </a:r>
          </a:p>
        </p:txBody>
      </p:sp>
      <p:pic>
        <p:nvPicPr>
          <p:cNvPr id="13" name="Image 19">
            <a:extLst>
              <a:ext uri="{FF2B5EF4-FFF2-40B4-BE49-F238E27FC236}">
                <a16:creationId xmlns:a16="http://schemas.microsoft.com/office/drawing/2014/main" xmlns="" id="{D0DE23D6-8807-46CB-8D14-0AAEB79B9E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963" y="963613"/>
            <a:ext cx="3589337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6">
            <a:extLst>
              <a:ext uri="{FF2B5EF4-FFF2-40B4-BE49-F238E27FC236}">
                <a16:creationId xmlns:a16="http://schemas.microsoft.com/office/drawing/2014/main" xmlns="" id="{A4E1414E-7D88-4CD3-9623-B1E2B2301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85069"/>
            <a:ext cx="34655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400">
                <a:solidFill>
                  <a:srgbClr val="7F7F7F"/>
                </a:solidFill>
                <a:latin typeface="Work Sans" pitchFamily="2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rgbClr val="7F7F7F"/>
                </a:solidFill>
                <a:latin typeface="Work Sans" pitchFamily="2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rgbClr val="7F7F7F"/>
                </a:solidFill>
                <a:latin typeface="Work San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7F7F7F"/>
                </a:solidFill>
                <a:latin typeface="Work San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Work Sans" pitchFamily="2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fr-FR" altLang="fr-FR" sz="1400" i="1" dirty="0">
                <a:solidFill>
                  <a:srgbClr val="005BBB"/>
                </a:solidFill>
              </a:rPr>
              <a:t>FA3 : succès des Essais à froid, préparation des Essais à chaud puis chargement  des combustibles</a:t>
            </a:r>
          </a:p>
        </p:txBody>
      </p:sp>
      <p:pic>
        <p:nvPicPr>
          <p:cNvPr id="15" name="Image 2">
            <a:extLst>
              <a:ext uri="{FF2B5EF4-FFF2-40B4-BE49-F238E27FC236}">
                <a16:creationId xmlns:a16="http://schemas.microsoft.com/office/drawing/2014/main" xmlns="" id="{0B79D4B2-C726-40CD-BAEC-1988F4D76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2140" y="869951"/>
            <a:ext cx="3097213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">
            <a:extLst>
              <a:ext uri="{FF2B5EF4-FFF2-40B4-BE49-F238E27FC236}">
                <a16:creationId xmlns:a16="http://schemas.microsoft.com/office/drawing/2014/main" xmlns="" id="{FE545FE7-BE34-4E31-AFB2-B9091442C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995" y="3134990"/>
            <a:ext cx="30972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400">
                <a:solidFill>
                  <a:srgbClr val="7F7F7F"/>
                </a:solidFill>
                <a:latin typeface="Work Sans" pitchFamily="2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rgbClr val="7F7F7F"/>
                </a:solidFill>
                <a:latin typeface="Work Sans" pitchFamily="2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rgbClr val="7F7F7F"/>
                </a:solidFill>
                <a:latin typeface="Work San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7F7F7F"/>
                </a:solidFill>
                <a:latin typeface="Work San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Work Sans" pitchFamily="2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fr-FR" altLang="fr-FR" sz="1400" i="1" dirty="0" err="1">
                <a:solidFill>
                  <a:srgbClr val="005BBB"/>
                </a:solidFill>
              </a:rPr>
              <a:t>Taishan</a:t>
            </a:r>
            <a:r>
              <a:rPr lang="fr-FR" altLang="fr-FR" sz="1400" i="1" dirty="0">
                <a:solidFill>
                  <a:srgbClr val="005BBB"/>
                </a:solidFill>
              </a:rPr>
              <a:t> :  chargement des combustibles puis Mise en Service</a:t>
            </a:r>
          </a:p>
        </p:txBody>
      </p:sp>
    </p:spTree>
    <p:extLst>
      <p:ext uri="{BB962C8B-B14F-4D97-AF65-F5344CB8AC3E}">
        <p14:creationId xmlns:p14="http://schemas.microsoft.com/office/powerpoint/2010/main" xmlns="" val="723612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/>
              <a:t> Les spécificités des métiers de l’énergie nucléaire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E9D917D-EEE0-4544-90F5-9EB26F8731CF}"/>
              </a:ext>
            </a:extLst>
          </p:cNvPr>
          <p:cNvSpPr/>
          <p:nvPr/>
        </p:nvSpPr>
        <p:spPr>
          <a:xfrm>
            <a:off x="415158" y="1096494"/>
            <a:ext cx="82453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En France, le secteur nucléaire emploie directement 125 000 personnes sur l'ensemble du territoire.</a:t>
            </a:r>
          </a:p>
          <a:p>
            <a:endParaRPr lang="fr-FR" dirty="0"/>
          </a:p>
          <a:p>
            <a:r>
              <a:rPr lang="fr-FR" dirty="0"/>
              <a:t>Des emplois de niveau BAC à BAC + 5 …</a:t>
            </a:r>
          </a:p>
          <a:p>
            <a:endParaRPr lang="fr-FR" dirty="0"/>
          </a:p>
          <a:p>
            <a:r>
              <a:rPr lang="fr-FR" dirty="0"/>
              <a:t>Dans tous les secteurs domaines techniques: mécanique, électricité, génie civil… mais aussi la gestion de projets…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89137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/>
              <a:t> Les spécificités des métiers de l’énergie nucléaire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8B82AA05-BBAF-4F78-9134-2EC3574AA5DE}"/>
              </a:ext>
            </a:extLst>
          </p:cNvPr>
          <p:cNvSpPr txBox="1"/>
          <p:nvPr/>
        </p:nvSpPr>
        <p:spPr>
          <a:xfrm>
            <a:off x="1470232" y="832985"/>
            <a:ext cx="6900112" cy="4833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fr-FR" sz="2800" b="1" i="1" dirty="0">
                <a:solidFill>
                  <a:srgbClr val="002060"/>
                </a:solidFill>
              </a:rPr>
              <a:t>Nos expériences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Laurence Grammosenis</a:t>
            </a:r>
          </a:p>
          <a:p>
            <a:pPr marL="1200150" lvl="2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EDF – Direction Technique -                  Ingénieur Senior </a:t>
            </a:r>
          </a:p>
          <a:p>
            <a:pPr marL="1200150" lvl="2" indent="-285750">
              <a:buClr>
                <a:schemeClr val="accent2"/>
              </a:buClr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1200150" lvl="2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Jean-Marc Bourachot</a:t>
            </a:r>
          </a:p>
          <a:p>
            <a:pPr marL="1200150" lvl="2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AREVA - Directeurs de Projets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fr-FR" sz="2800" b="1" i="1" dirty="0">
              <a:solidFill>
                <a:srgbClr val="002060"/>
              </a:solidFill>
            </a:endParaRP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fr-FR" sz="2800" b="1" i="1" dirty="0">
              <a:solidFill>
                <a:srgbClr val="002060"/>
              </a:solidFill>
            </a:endParaRPr>
          </a:p>
          <a:p>
            <a:pPr>
              <a:buClr>
                <a:schemeClr val="accent2"/>
              </a:buClr>
            </a:pPr>
            <a:endParaRPr lang="fr-F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450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470232" y="832985"/>
            <a:ext cx="6900112" cy="4833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Clr>
                <a:schemeClr val="accent2"/>
              </a:buClr>
            </a:pPr>
            <a:r>
              <a:rPr lang="fr-FR" sz="2800" b="1" dirty="0">
                <a:solidFill>
                  <a:srgbClr val="002060"/>
                </a:solidFill>
              </a:rPr>
              <a:t>Merci de votre participation</a:t>
            </a:r>
          </a:p>
          <a:p>
            <a:pPr>
              <a:buClr>
                <a:schemeClr val="accent2"/>
              </a:buClr>
            </a:pPr>
            <a:endParaRPr lang="fr-FR" sz="2800" b="1" dirty="0">
              <a:solidFill>
                <a:srgbClr val="002060"/>
              </a:solidFill>
            </a:endParaRPr>
          </a:p>
          <a:p>
            <a:pPr>
              <a:buClr>
                <a:schemeClr val="accent2"/>
              </a:buClr>
            </a:pPr>
            <a:r>
              <a:rPr lang="fr-FR" sz="2800" b="1" dirty="0">
                <a:solidFill>
                  <a:srgbClr val="002060"/>
                </a:solidFill>
              </a:rPr>
              <a:t>Un questionnaire de satisfaction vous sera adressé par mail à l’issue de la matinée, merci de vos réponses !</a:t>
            </a:r>
            <a:endParaRPr lang="fr-FR" sz="2400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xmlns="" id="{A11FC9D0-4704-4357-86EB-62FA6F3F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43149208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2853</TotalTime>
  <Words>290</Words>
  <Application>Microsoft Office PowerPoint</Application>
  <PresentationFormat>Affichage à l'écran (4:3)</PresentationFormat>
  <Paragraphs>61</Paragraphs>
  <Slides>8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1_Thème Office</vt:lpstr>
      <vt:lpstr>Conception personnalisée</vt:lpstr>
      <vt:lpstr>Diapositive 1</vt:lpstr>
      <vt:lpstr> Les spécificités des métiers de l’énergie nucléaire</vt:lpstr>
      <vt:lpstr> Les spécificités des métiers de l’énergie nucléaire</vt:lpstr>
      <vt:lpstr> Les spécificités des métiers de l’énergie nucléaire</vt:lpstr>
      <vt:lpstr> Les spécificités des métiers de l’énergie nucléaire</vt:lpstr>
      <vt:lpstr> Les spécificités des métiers de l’énergie nucléaire</vt:lpstr>
      <vt:lpstr> Les spécificités des métiers de l’énergie nucléaire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Pierre-Yves GAGNERET</dc:creator>
  <cp:lastModifiedBy>JSP</cp:lastModifiedBy>
  <cp:revision>75</cp:revision>
  <cp:lastPrinted>2016-09-12T10:42:00Z</cp:lastPrinted>
  <dcterms:created xsi:type="dcterms:W3CDTF">2014-09-23T21:26:46Z</dcterms:created>
  <dcterms:modified xsi:type="dcterms:W3CDTF">2018-02-03T17:15:29Z</dcterms:modified>
</cp:coreProperties>
</file>