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721850" cy="6858000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FF9933"/>
    <a:srgbClr val="92D050"/>
    <a:srgbClr val="00FF00"/>
    <a:srgbClr val="FF00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260" y="72"/>
      </p:cViewPr>
      <p:guideLst>
        <p:guide orient="horz" pos="2160"/>
        <p:guide pos="306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53D5A-0D7A-49A7-83B9-0DF406B214AD}" type="datetimeFigureOut">
              <a:rPr lang="fr-FR" smtClean="0"/>
              <a:pPr/>
              <a:t>28/08/2014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60413" y="744538"/>
            <a:ext cx="52768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4B43E-03E0-4EC1-948F-306204DE5F8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1548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4B43E-03E0-4EC1-948F-306204DE5F84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942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29139" y="2130426"/>
            <a:ext cx="8263573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58278" y="3886200"/>
            <a:ext cx="68052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83373-FA35-4E89-8F0F-391AC8CBBB03}" type="datetimeFigureOut">
              <a:rPr lang="fr-FR"/>
              <a:pPr>
                <a:defRPr/>
              </a:pPr>
              <a:t>28/08/2014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22B4B-F52E-4CC1-B4AA-C76D2BF22BB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7487A-C9CA-46B9-8682-BFA1C262E37B}" type="datetimeFigureOut">
              <a:rPr lang="fr-FR"/>
              <a:pPr>
                <a:defRPr/>
              </a:pPr>
              <a:t>28/08/2014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6EABB-2199-4E38-B77F-290F021F246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48341" y="274639"/>
            <a:ext cx="2187416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86092" y="274639"/>
            <a:ext cx="6400218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15D31-FFFD-4017-BE27-CEB63B77E369}" type="datetimeFigureOut">
              <a:rPr lang="fr-FR"/>
              <a:pPr>
                <a:defRPr/>
              </a:pPr>
              <a:t>28/08/2014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517A8-CA6A-4534-A99C-0816D73DD17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AEDDC-6236-4590-93F0-8DAD5744891D}" type="datetimeFigureOut">
              <a:rPr lang="fr-FR"/>
              <a:pPr>
                <a:defRPr/>
              </a:pPr>
              <a:t>28/08/2014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A4666-C00A-4CCD-B525-56E40C0865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7959" y="4406901"/>
            <a:ext cx="826357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67959" y="2906713"/>
            <a:ext cx="826357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C2727-7F02-4D9F-A7E2-01F461530522}" type="datetimeFigureOut">
              <a:rPr lang="fr-FR"/>
              <a:pPr>
                <a:defRPr/>
              </a:pPr>
              <a:t>28/08/2014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8A9C2-E79D-474C-912D-4E3B171E1EC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86093" y="1600201"/>
            <a:ext cx="42938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41940" y="1600201"/>
            <a:ext cx="42938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E5673-F032-41C2-A47B-528C336B35DC}" type="datetimeFigureOut">
              <a:rPr lang="fr-FR"/>
              <a:pPr>
                <a:defRPr/>
              </a:pPr>
              <a:t>28/08/2014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8D433-FCC5-4AB6-AD03-1D95D71E78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86093" y="1535113"/>
            <a:ext cx="429550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6093" y="2174875"/>
            <a:ext cx="429550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938565" y="1535113"/>
            <a:ext cx="429719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938565" y="2174875"/>
            <a:ext cx="429719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A6A1-95D5-48F4-B475-B58F080E086F}" type="datetimeFigureOut">
              <a:rPr lang="fr-FR"/>
              <a:pPr>
                <a:defRPr/>
              </a:pPr>
              <a:t>28/08/2014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B93B1-8F7B-43AB-9D72-13A0992FAF1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B93B3-D095-4A17-B63A-14860E1587D7}" type="datetimeFigureOut">
              <a:rPr lang="fr-FR"/>
              <a:pPr>
                <a:defRPr/>
              </a:pPr>
              <a:t>28/08/2014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449BD-BC75-4454-A2F1-E96BC04AEFD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11FDD-E7FC-4230-857C-F6DB86274D30}" type="datetimeFigureOut">
              <a:rPr lang="fr-FR"/>
              <a:pPr>
                <a:defRPr/>
              </a:pPr>
              <a:t>28/08/2014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50A99-CCDD-4B02-9F16-67D92D5385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6093" y="273050"/>
            <a:ext cx="319842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00973" y="273051"/>
            <a:ext cx="543478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86093" y="1435101"/>
            <a:ext cx="319842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D12CE-41D5-4C04-8417-1F9156551C83}" type="datetimeFigureOut">
              <a:rPr lang="fr-FR"/>
              <a:pPr>
                <a:defRPr/>
              </a:pPr>
              <a:t>28/08/2014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FA966-5124-41FB-B3A8-2E26C857F43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5551" y="4800600"/>
            <a:ext cx="58331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05551" y="612775"/>
            <a:ext cx="583311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05551" y="5367338"/>
            <a:ext cx="58331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F25D8-681A-41B9-B822-D7D00611E46C}" type="datetimeFigureOut">
              <a:rPr lang="fr-FR"/>
              <a:pPr>
                <a:defRPr/>
              </a:pPr>
              <a:t>28/08/2014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19C9C-B4F1-4C4A-BFE0-1455AFC1474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85775" y="274638"/>
            <a:ext cx="8750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85775" y="1600200"/>
            <a:ext cx="8750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85775" y="6356350"/>
            <a:ext cx="226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655B08-3355-49C5-9153-D5B31E3A5C80}" type="datetimeFigureOut">
              <a:rPr lang="fr-FR"/>
              <a:pPr>
                <a:defRPr/>
              </a:pPr>
              <a:t>28/08/2014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21050" y="6356350"/>
            <a:ext cx="3079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967538" y="6356350"/>
            <a:ext cx="2268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083EB6-2CB5-4604-BDBE-DD325D7533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Connecteur droit 110"/>
          <p:cNvCxnSpPr/>
          <p:nvPr/>
        </p:nvCxnSpPr>
        <p:spPr>
          <a:xfrm rot="10800000" flipV="1">
            <a:off x="3961380" y="1000315"/>
            <a:ext cx="236269" cy="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à coins arrondis 3"/>
          <p:cNvSpPr/>
          <p:nvPr/>
        </p:nvSpPr>
        <p:spPr>
          <a:xfrm>
            <a:off x="0" y="15966"/>
            <a:ext cx="1670921" cy="135732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/>
              <a:t>BAC général 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/>
              <a:t>- </a:t>
            </a:r>
            <a:r>
              <a:rPr lang="fr-FR" sz="1600" b="1" dirty="0">
                <a:solidFill>
                  <a:schemeClr val="tx1"/>
                </a:solidFill>
              </a:rPr>
              <a:t>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/>
              <a:t>et </a:t>
            </a:r>
            <a:r>
              <a:rPr lang="fr-FR" sz="1600" b="1" dirty="0"/>
              <a:t>technologique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/>
                </a:solidFill>
              </a:rPr>
              <a:t>-</a:t>
            </a:r>
            <a:r>
              <a:rPr lang="fr-FR" sz="1600" b="1" dirty="0">
                <a:solidFill>
                  <a:schemeClr val="tx1"/>
                </a:solidFill>
              </a:rPr>
              <a:t> STI2D / STL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0" y="5429264"/>
            <a:ext cx="1595002" cy="135732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/>
              <a:t>Bac PRO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0" y="3659188"/>
            <a:ext cx="205105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fr-FR" sz="1200" b="1">
                <a:latin typeface="Calibri" pitchFamily="34" charset="0"/>
              </a:rPr>
              <a:t> Maintenance des équipements industriels</a:t>
            </a:r>
          </a:p>
          <a:p>
            <a:pPr>
              <a:buFont typeface="Arial" charset="0"/>
              <a:buChar char="•"/>
            </a:pPr>
            <a:r>
              <a:rPr lang="fr-FR" sz="1200" b="1">
                <a:latin typeface="Calibri" pitchFamily="34" charset="0"/>
              </a:rPr>
              <a:t> Environnement nucléaire</a:t>
            </a:r>
          </a:p>
          <a:p>
            <a:pPr>
              <a:buFont typeface="Arial" charset="0"/>
              <a:buChar char="•"/>
            </a:pPr>
            <a:r>
              <a:rPr lang="fr-FR" sz="1200" b="1">
                <a:latin typeface="Calibri" pitchFamily="34" charset="0"/>
              </a:rPr>
              <a:t> Technicien en chaudronnerie industrielle</a:t>
            </a:r>
          </a:p>
          <a:p>
            <a:pPr>
              <a:buFont typeface="Arial" charset="0"/>
              <a:buChar char="•"/>
            </a:pPr>
            <a:r>
              <a:rPr lang="fr-FR" sz="1200" b="1">
                <a:latin typeface="Calibri" pitchFamily="34" charset="0"/>
              </a:rPr>
              <a:t> Electrotechnique, énergie, équipements communicants</a:t>
            </a:r>
            <a:endParaRPr lang="fr-FR" sz="1200">
              <a:latin typeface="Calibri" pitchFamily="34" charset="0"/>
            </a:endParaRPr>
          </a:p>
        </p:txBody>
      </p:sp>
      <p:sp>
        <p:nvSpPr>
          <p:cNvPr id="2057" name="Rectangle 6"/>
          <p:cNvSpPr>
            <a:spLocks noChangeArrowheads="1"/>
          </p:cNvSpPr>
          <p:nvPr/>
        </p:nvSpPr>
        <p:spPr bwMode="auto">
          <a:xfrm>
            <a:off x="0" y="2016125"/>
            <a:ext cx="182245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>
                <a:latin typeface="Calibri" pitchFamily="34" charset="0"/>
              </a:rPr>
              <a:t>STI2D </a:t>
            </a:r>
            <a:r>
              <a:rPr lang="fr-FR" sz="1200" b="1">
                <a:latin typeface="Calibri" pitchFamily="34" charset="0"/>
              </a:rPr>
              <a:t>(sciences et technologies de l'industrie et du développement durable)</a:t>
            </a:r>
            <a:endParaRPr lang="fr-FR" sz="1200">
              <a:latin typeface="Calibri" pitchFamily="34" charset="0"/>
            </a:endParaRPr>
          </a:p>
        </p:txBody>
      </p:sp>
      <p:sp>
        <p:nvSpPr>
          <p:cNvPr id="2058" name="Rectangle 7"/>
          <p:cNvSpPr>
            <a:spLocks noChangeArrowheads="1"/>
          </p:cNvSpPr>
          <p:nvPr/>
        </p:nvSpPr>
        <p:spPr bwMode="auto">
          <a:xfrm>
            <a:off x="0" y="1373188"/>
            <a:ext cx="182245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>
                <a:latin typeface="Calibri" pitchFamily="34" charset="0"/>
              </a:rPr>
              <a:t>STL</a:t>
            </a:r>
            <a:r>
              <a:rPr lang="fr-FR" sz="1200" b="1">
                <a:latin typeface="Calibri" pitchFamily="34" charset="0"/>
              </a:rPr>
              <a:t> (sciences et technologie de laboratoire)</a:t>
            </a:r>
            <a:endParaRPr lang="fr-FR" sz="1200">
              <a:latin typeface="Calibri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187964" y="6072206"/>
            <a:ext cx="1595002" cy="5000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tx1"/>
                </a:solidFill>
              </a:rPr>
              <a:t>BTS</a:t>
            </a:r>
          </a:p>
        </p:txBody>
      </p:sp>
      <p:cxnSp>
        <p:nvCxnSpPr>
          <p:cNvPr id="11" name="Connecteur droit 10"/>
          <p:cNvCxnSpPr/>
          <p:nvPr/>
        </p:nvCxnSpPr>
        <p:spPr>
          <a:xfrm rot="5400000">
            <a:off x="-1474787" y="3429000"/>
            <a:ext cx="6858000" cy="0"/>
          </a:xfrm>
          <a:prstGeom prst="line">
            <a:avLst/>
          </a:prstGeom>
          <a:ln w="57150">
            <a:solidFill>
              <a:srgbClr val="6699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3" name="ZoneTexte 11"/>
          <p:cNvSpPr txBox="1">
            <a:spLocks noChangeArrowheads="1"/>
          </p:cNvSpPr>
          <p:nvPr/>
        </p:nvSpPr>
        <p:spPr bwMode="auto">
          <a:xfrm rot="-5400000">
            <a:off x="1379839" y="3009900"/>
            <a:ext cx="785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 dirty="0">
                <a:latin typeface="Calibri" pitchFamily="34" charset="0"/>
              </a:rPr>
              <a:t>BAC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2187964" y="4931540"/>
            <a:ext cx="1595002" cy="5000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tx1"/>
                </a:solidFill>
              </a:rPr>
              <a:t>DUT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2187964" y="1873354"/>
            <a:ext cx="683572" cy="271464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tx1"/>
                </a:solidFill>
              </a:rPr>
              <a:t>L1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3023442" y="1873354"/>
            <a:ext cx="683572" cy="271464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tx1"/>
                </a:solidFill>
              </a:rPr>
              <a:t>L2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4368800" y="2516188"/>
            <a:ext cx="684213" cy="17145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tx1"/>
                </a:solidFill>
              </a:rPr>
              <a:t>L3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4369095" y="4786322"/>
            <a:ext cx="683572" cy="171451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tx1"/>
                </a:solidFill>
              </a:rPr>
              <a:t>Licence Pro</a:t>
            </a:r>
          </a:p>
        </p:txBody>
      </p:sp>
      <p:cxnSp>
        <p:nvCxnSpPr>
          <p:cNvPr id="18" name="Connecteur droit 17"/>
          <p:cNvCxnSpPr/>
          <p:nvPr/>
        </p:nvCxnSpPr>
        <p:spPr>
          <a:xfrm rot="5400000">
            <a:off x="603250" y="3390900"/>
            <a:ext cx="6858000" cy="76200"/>
          </a:xfrm>
          <a:prstGeom prst="line">
            <a:avLst/>
          </a:prstGeom>
          <a:ln w="57150">
            <a:solidFill>
              <a:srgbClr val="FF99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6" name="ZoneTexte 18"/>
          <p:cNvSpPr txBox="1">
            <a:spLocks noChangeArrowheads="1"/>
          </p:cNvSpPr>
          <p:nvPr/>
        </p:nvSpPr>
        <p:spPr bwMode="auto">
          <a:xfrm rot="-5400000">
            <a:off x="3282950" y="2938463"/>
            <a:ext cx="1214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>
                <a:latin typeface="Calibri" pitchFamily="34" charset="0"/>
              </a:rPr>
              <a:t>BAC + 2</a:t>
            </a:r>
          </a:p>
        </p:txBody>
      </p:sp>
      <p:cxnSp>
        <p:nvCxnSpPr>
          <p:cNvPr id="21" name="Connecteur droit 20"/>
          <p:cNvCxnSpPr/>
          <p:nvPr/>
        </p:nvCxnSpPr>
        <p:spPr>
          <a:xfrm rot="5400000">
            <a:off x="2003425" y="3429000"/>
            <a:ext cx="6858000" cy="0"/>
          </a:xfrm>
          <a:prstGeom prst="line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8" name="ZoneTexte 21"/>
          <p:cNvSpPr txBox="1">
            <a:spLocks noChangeArrowheads="1"/>
          </p:cNvSpPr>
          <p:nvPr/>
        </p:nvSpPr>
        <p:spPr bwMode="auto">
          <a:xfrm rot="-5400000">
            <a:off x="4638675" y="2938463"/>
            <a:ext cx="1214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>
                <a:latin typeface="Calibri" pitchFamily="34" charset="0"/>
              </a:rPr>
              <a:t>BAC + 3</a:t>
            </a:r>
          </a:p>
        </p:txBody>
      </p:sp>
      <p:sp>
        <p:nvSpPr>
          <p:cNvPr id="26" name="Rectangle à coins arrondis 25"/>
          <p:cNvSpPr/>
          <p:nvPr/>
        </p:nvSpPr>
        <p:spPr>
          <a:xfrm>
            <a:off x="2140686" y="1158974"/>
            <a:ext cx="1595002" cy="5000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tx1"/>
                </a:solidFill>
              </a:rPr>
              <a:t>CPGE</a:t>
            </a:r>
          </a:p>
        </p:txBody>
      </p:sp>
      <p:sp>
        <p:nvSpPr>
          <p:cNvPr id="27" name="Rectangle à coins arrondis 26"/>
          <p:cNvSpPr/>
          <p:nvPr/>
        </p:nvSpPr>
        <p:spPr>
          <a:xfrm>
            <a:off x="2146281" y="444594"/>
            <a:ext cx="4786346" cy="500066"/>
          </a:xfrm>
          <a:prstGeom prst="roundRect">
            <a:avLst/>
          </a:prstGeom>
          <a:gradFill flip="none" rotWithShape="1">
            <a:gsLst>
              <a:gs pos="0">
                <a:srgbClr val="7030A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/>
                </a:solidFill>
              </a:rPr>
              <a:t>Ecoles ingénieur post-bac</a:t>
            </a:r>
          </a:p>
        </p:txBody>
      </p:sp>
      <p:cxnSp>
        <p:nvCxnSpPr>
          <p:cNvPr id="28" name="Connecteur droit 27"/>
          <p:cNvCxnSpPr/>
          <p:nvPr/>
        </p:nvCxnSpPr>
        <p:spPr>
          <a:xfrm rot="5400000">
            <a:off x="3860800" y="3429000"/>
            <a:ext cx="6858000" cy="0"/>
          </a:xfrm>
          <a:prstGeom prst="line">
            <a:avLst/>
          </a:prstGeom>
          <a:ln w="5715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6" name="ZoneTexte 28"/>
          <p:cNvSpPr txBox="1">
            <a:spLocks noChangeArrowheads="1"/>
          </p:cNvSpPr>
          <p:nvPr/>
        </p:nvSpPr>
        <p:spPr bwMode="auto">
          <a:xfrm rot="-5400000">
            <a:off x="6510338" y="2938463"/>
            <a:ext cx="1214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 dirty="0">
                <a:latin typeface="Calibri" pitchFamily="34" charset="0"/>
              </a:rPr>
              <a:t>BAC +5</a:t>
            </a:r>
          </a:p>
        </p:txBody>
      </p:sp>
      <p:sp>
        <p:nvSpPr>
          <p:cNvPr id="30" name="Rectangle à coins arrondis 29"/>
          <p:cNvSpPr/>
          <p:nvPr/>
        </p:nvSpPr>
        <p:spPr>
          <a:xfrm>
            <a:off x="4334257" y="1158974"/>
            <a:ext cx="2598370" cy="500066"/>
          </a:xfrm>
          <a:prstGeom prst="roundRect">
            <a:avLst/>
          </a:prstGeom>
          <a:gradFill flip="none" rotWithShape="1">
            <a:gsLst>
              <a:gs pos="0">
                <a:srgbClr val="7030A0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/>
                </a:solidFill>
              </a:rPr>
              <a:t>Grandes écoles ingénieur</a:t>
            </a:r>
          </a:p>
        </p:txBody>
      </p:sp>
      <p:sp>
        <p:nvSpPr>
          <p:cNvPr id="31" name="Rectangle à coins arrondis 30"/>
          <p:cNvSpPr/>
          <p:nvPr/>
        </p:nvSpPr>
        <p:spPr>
          <a:xfrm>
            <a:off x="5646743" y="2659172"/>
            <a:ext cx="571504" cy="135732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/>
                </a:solidFill>
              </a:rPr>
              <a:t>M1</a:t>
            </a:r>
          </a:p>
        </p:txBody>
      </p:sp>
      <p:sp>
        <p:nvSpPr>
          <p:cNvPr id="32" name="Rectangle à coins arrondis 31"/>
          <p:cNvSpPr/>
          <p:nvPr/>
        </p:nvSpPr>
        <p:spPr>
          <a:xfrm>
            <a:off x="6361123" y="2659172"/>
            <a:ext cx="571504" cy="135732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/>
                </a:solidFill>
              </a:rPr>
              <a:t>M2</a:t>
            </a:r>
          </a:p>
        </p:txBody>
      </p:sp>
      <p:sp>
        <p:nvSpPr>
          <p:cNvPr id="33" name="Rectangle à coins arrondis 32"/>
          <p:cNvSpPr/>
          <p:nvPr/>
        </p:nvSpPr>
        <p:spPr>
          <a:xfrm>
            <a:off x="7575569" y="2873486"/>
            <a:ext cx="1500198" cy="71438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/>
                </a:solidFill>
              </a:rPr>
              <a:t>D1 – D2 – D3</a:t>
            </a:r>
          </a:p>
        </p:txBody>
      </p:sp>
      <p:cxnSp>
        <p:nvCxnSpPr>
          <p:cNvPr id="34" name="Connecteur droit 33"/>
          <p:cNvCxnSpPr/>
          <p:nvPr/>
        </p:nvCxnSpPr>
        <p:spPr>
          <a:xfrm rot="5400000">
            <a:off x="6075363" y="3429000"/>
            <a:ext cx="6858000" cy="0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0" name="ZoneTexte 34"/>
          <p:cNvSpPr txBox="1">
            <a:spLocks noChangeArrowheads="1"/>
          </p:cNvSpPr>
          <p:nvPr/>
        </p:nvSpPr>
        <p:spPr bwMode="auto">
          <a:xfrm rot="-5400000">
            <a:off x="8724900" y="2938463"/>
            <a:ext cx="1214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>
                <a:latin typeface="Calibri" pitchFamily="34" charset="0"/>
              </a:rPr>
              <a:t>BAC +8</a:t>
            </a:r>
          </a:p>
        </p:txBody>
      </p:sp>
      <p:cxnSp>
        <p:nvCxnSpPr>
          <p:cNvPr id="37" name="Connecteur droit 36"/>
          <p:cNvCxnSpPr/>
          <p:nvPr/>
        </p:nvCxnSpPr>
        <p:spPr>
          <a:xfrm rot="5400000">
            <a:off x="3896519" y="5179219"/>
            <a:ext cx="7858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rot="5400000">
            <a:off x="3896519" y="6179344"/>
            <a:ext cx="7858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lipse 38"/>
          <p:cNvSpPr/>
          <p:nvPr/>
        </p:nvSpPr>
        <p:spPr>
          <a:xfrm>
            <a:off x="4181475" y="5572125"/>
            <a:ext cx="214313" cy="2143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rgbClr val="FF0000"/>
                </a:solidFill>
              </a:rPr>
              <a:t>S</a:t>
            </a:r>
          </a:p>
        </p:txBody>
      </p:sp>
      <p:cxnSp>
        <p:nvCxnSpPr>
          <p:cNvPr id="40" name="Connecteur droit 39"/>
          <p:cNvCxnSpPr/>
          <p:nvPr/>
        </p:nvCxnSpPr>
        <p:spPr>
          <a:xfrm rot="5400000">
            <a:off x="7396956" y="2980532"/>
            <a:ext cx="2143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rot="5400000">
            <a:off x="7361238" y="3444875"/>
            <a:ext cx="2857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lipse 41"/>
          <p:cNvSpPr/>
          <p:nvPr/>
        </p:nvSpPr>
        <p:spPr>
          <a:xfrm>
            <a:off x="7397750" y="3087688"/>
            <a:ext cx="214313" cy="2143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rgbClr val="FF0000"/>
                </a:solidFill>
              </a:rPr>
              <a:t>S</a:t>
            </a:r>
          </a:p>
        </p:txBody>
      </p:sp>
      <p:cxnSp>
        <p:nvCxnSpPr>
          <p:cNvPr id="45" name="Connecteur droit 44"/>
          <p:cNvCxnSpPr/>
          <p:nvPr/>
        </p:nvCxnSpPr>
        <p:spPr>
          <a:xfrm rot="5400000">
            <a:off x="5289550" y="2944813"/>
            <a:ext cx="571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rot="5400000">
            <a:off x="5289550" y="3730625"/>
            <a:ext cx="571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Ellipse 46"/>
          <p:cNvSpPr/>
          <p:nvPr/>
        </p:nvSpPr>
        <p:spPr>
          <a:xfrm>
            <a:off x="5468938" y="3230563"/>
            <a:ext cx="214312" cy="2143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rgbClr val="FF0000"/>
                </a:solidFill>
              </a:rPr>
              <a:t>S</a:t>
            </a:r>
          </a:p>
        </p:txBody>
      </p:sp>
      <p:cxnSp>
        <p:nvCxnSpPr>
          <p:cNvPr id="50" name="Connecteur droit 49"/>
          <p:cNvCxnSpPr/>
          <p:nvPr/>
        </p:nvCxnSpPr>
        <p:spPr>
          <a:xfrm rot="5400000">
            <a:off x="4171157" y="1194594"/>
            <a:ext cx="2143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 rot="5400000">
            <a:off x="4135438" y="1658938"/>
            <a:ext cx="2857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llipse 51"/>
          <p:cNvSpPr/>
          <p:nvPr/>
        </p:nvSpPr>
        <p:spPr>
          <a:xfrm>
            <a:off x="4170363" y="1301750"/>
            <a:ext cx="214312" cy="2143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rgbClr val="FF0000"/>
                </a:solidFill>
              </a:rPr>
              <a:t>S</a:t>
            </a:r>
          </a:p>
        </p:txBody>
      </p:sp>
      <p:cxnSp>
        <p:nvCxnSpPr>
          <p:cNvPr id="53" name="Connecteur droit 52"/>
          <p:cNvCxnSpPr/>
          <p:nvPr/>
        </p:nvCxnSpPr>
        <p:spPr>
          <a:xfrm rot="5400000">
            <a:off x="1967707" y="480219"/>
            <a:ext cx="2143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rot="5400000">
            <a:off x="1931988" y="944563"/>
            <a:ext cx="2857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lipse 54"/>
          <p:cNvSpPr/>
          <p:nvPr/>
        </p:nvSpPr>
        <p:spPr>
          <a:xfrm>
            <a:off x="1966913" y="587375"/>
            <a:ext cx="214312" cy="2143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rgbClr val="FF0000"/>
                </a:solidFill>
              </a:rPr>
              <a:t>S</a:t>
            </a:r>
          </a:p>
        </p:txBody>
      </p:sp>
      <p:cxnSp>
        <p:nvCxnSpPr>
          <p:cNvPr id="56" name="Connecteur droit 55"/>
          <p:cNvCxnSpPr/>
          <p:nvPr/>
        </p:nvCxnSpPr>
        <p:spPr>
          <a:xfrm rot="5400000">
            <a:off x="2002631" y="4980782"/>
            <a:ext cx="2143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 rot="5400000">
            <a:off x="1966913" y="5430838"/>
            <a:ext cx="2857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llipse 57"/>
          <p:cNvSpPr/>
          <p:nvPr/>
        </p:nvSpPr>
        <p:spPr>
          <a:xfrm>
            <a:off x="2003425" y="5073650"/>
            <a:ext cx="214313" cy="2143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rgbClr val="FF0000"/>
                </a:solidFill>
              </a:rPr>
              <a:t>S</a:t>
            </a:r>
          </a:p>
        </p:txBody>
      </p:sp>
      <p:cxnSp>
        <p:nvCxnSpPr>
          <p:cNvPr id="59" name="Connecteur droit 58"/>
          <p:cNvCxnSpPr/>
          <p:nvPr/>
        </p:nvCxnSpPr>
        <p:spPr>
          <a:xfrm rot="5400000">
            <a:off x="2002631" y="6107907"/>
            <a:ext cx="2143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 rot="5400000">
            <a:off x="1966913" y="6572250"/>
            <a:ext cx="2857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Ellipse 60"/>
          <p:cNvSpPr/>
          <p:nvPr/>
        </p:nvSpPr>
        <p:spPr>
          <a:xfrm>
            <a:off x="2003425" y="6215063"/>
            <a:ext cx="214313" cy="2143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rgbClr val="FF0000"/>
                </a:solidFill>
              </a:rPr>
              <a:t>S</a:t>
            </a:r>
          </a:p>
        </p:txBody>
      </p:sp>
      <p:cxnSp>
        <p:nvCxnSpPr>
          <p:cNvPr id="62" name="Connecteur droit 61"/>
          <p:cNvCxnSpPr/>
          <p:nvPr/>
        </p:nvCxnSpPr>
        <p:spPr>
          <a:xfrm rot="5400000">
            <a:off x="1967707" y="1194594"/>
            <a:ext cx="2143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 rot="5400000">
            <a:off x="1931988" y="1658938"/>
            <a:ext cx="2857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Ellipse 63"/>
          <p:cNvSpPr/>
          <p:nvPr/>
        </p:nvSpPr>
        <p:spPr>
          <a:xfrm>
            <a:off x="1966913" y="1301750"/>
            <a:ext cx="214312" cy="2143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rgbClr val="FF0000"/>
                </a:solidFill>
              </a:rPr>
              <a:t>S</a:t>
            </a:r>
          </a:p>
        </p:txBody>
      </p:sp>
      <p:cxnSp>
        <p:nvCxnSpPr>
          <p:cNvPr id="87" name="Connecteur droit 86"/>
          <p:cNvCxnSpPr/>
          <p:nvPr/>
        </p:nvCxnSpPr>
        <p:spPr>
          <a:xfrm rot="5400000" flipH="1" flipV="1">
            <a:off x="1324694" y="3666332"/>
            <a:ext cx="5524574" cy="55638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>
            <a:off x="3779838" y="6446838"/>
            <a:ext cx="2857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>
            <a:off x="3779838" y="5216525"/>
            <a:ext cx="2857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>
            <a:endCxn id="16" idx="1"/>
          </p:cNvCxnSpPr>
          <p:nvPr/>
        </p:nvCxnSpPr>
        <p:spPr>
          <a:xfrm flipV="1">
            <a:off x="4093029" y="3373438"/>
            <a:ext cx="275771" cy="1133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>
            <a:off x="4114800" y="1584325"/>
            <a:ext cx="233363" cy="0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/>
          <p:cNvCxnSpPr/>
          <p:nvPr/>
        </p:nvCxnSpPr>
        <p:spPr>
          <a:xfrm>
            <a:off x="1587500" y="6513513"/>
            <a:ext cx="608995" cy="3401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0" name="ZoneTexte 127"/>
          <p:cNvSpPr txBox="1">
            <a:spLocks noChangeArrowheads="1"/>
          </p:cNvSpPr>
          <p:nvPr/>
        </p:nvSpPr>
        <p:spPr bwMode="auto">
          <a:xfrm>
            <a:off x="6313488" y="5713413"/>
            <a:ext cx="3313112" cy="10772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dirty="0">
                <a:latin typeface="Calibri" pitchFamily="34" charset="0"/>
              </a:rPr>
              <a:t>Légende :</a:t>
            </a:r>
          </a:p>
          <a:p>
            <a:pPr>
              <a:buFont typeface="Arial" charset="0"/>
              <a:buChar char="•"/>
            </a:pPr>
            <a:r>
              <a:rPr lang="fr-FR" sz="1600" dirty="0">
                <a:latin typeface="Calibri" pitchFamily="34" charset="0"/>
              </a:rPr>
              <a:t>  </a:t>
            </a:r>
            <a:r>
              <a:rPr lang="fr-FR" sz="1600" dirty="0" smtClean="0">
                <a:latin typeface="Calibri" pitchFamily="34" charset="0"/>
              </a:rPr>
              <a:t>        : </a:t>
            </a:r>
            <a:r>
              <a:rPr lang="fr-FR" sz="1600" dirty="0">
                <a:latin typeface="Calibri" pitchFamily="34" charset="0"/>
              </a:rPr>
              <a:t>filière normale</a:t>
            </a:r>
          </a:p>
          <a:p>
            <a:pPr>
              <a:buFont typeface="Arial" charset="0"/>
              <a:buChar char="•"/>
            </a:pPr>
            <a:r>
              <a:rPr lang="fr-FR" sz="1600" dirty="0">
                <a:latin typeface="Calibri" pitchFamily="34" charset="0"/>
              </a:rPr>
              <a:t>  </a:t>
            </a:r>
            <a:r>
              <a:rPr lang="fr-FR" sz="1600" dirty="0" smtClean="0">
                <a:latin typeface="Calibri" pitchFamily="34" charset="0"/>
              </a:rPr>
              <a:t>        : </a:t>
            </a:r>
            <a:r>
              <a:rPr lang="fr-FR" sz="1600" dirty="0">
                <a:latin typeface="Calibri" pitchFamily="34" charset="0"/>
              </a:rPr>
              <a:t>passerelles</a:t>
            </a:r>
          </a:p>
          <a:p>
            <a:pPr>
              <a:buFont typeface="Arial" charset="0"/>
              <a:buChar char="•"/>
            </a:pPr>
            <a:r>
              <a:rPr lang="fr-FR" sz="1600" dirty="0">
                <a:latin typeface="Calibri" pitchFamily="34" charset="0"/>
              </a:rPr>
              <a:t>        : sélection à l’entrée</a:t>
            </a:r>
          </a:p>
        </p:txBody>
      </p:sp>
      <p:sp>
        <p:nvSpPr>
          <p:cNvPr id="129" name="Ellipse 128"/>
          <p:cNvSpPr/>
          <p:nvPr/>
        </p:nvSpPr>
        <p:spPr>
          <a:xfrm>
            <a:off x="6543675" y="6497638"/>
            <a:ext cx="214313" cy="2143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rgbClr val="FF0000"/>
                </a:solidFill>
              </a:rPr>
              <a:t>S</a:t>
            </a:r>
          </a:p>
        </p:txBody>
      </p:sp>
      <p:cxnSp>
        <p:nvCxnSpPr>
          <p:cNvPr id="130" name="Connecteur droit 129"/>
          <p:cNvCxnSpPr/>
          <p:nvPr/>
        </p:nvCxnSpPr>
        <p:spPr>
          <a:xfrm rot="16200000" flipV="1">
            <a:off x="6257508" y="1793083"/>
            <a:ext cx="2222395" cy="572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/>
          <p:cNvCxnSpPr/>
          <p:nvPr/>
        </p:nvCxnSpPr>
        <p:spPr>
          <a:xfrm>
            <a:off x="7352338" y="2900729"/>
            <a:ext cx="274638" cy="3175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/>
          <p:cNvCxnSpPr>
            <a:stCxn id="27" idx="3"/>
          </p:cNvCxnSpPr>
          <p:nvPr/>
        </p:nvCxnSpPr>
        <p:spPr>
          <a:xfrm flipV="1">
            <a:off x="6932627" y="694267"/>
            <a:ext cx="428535" cy="3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5" name="ZoneTexte 135"/>
          <p:cNvSpPr txBox="1">
            <a:spLocks noChangeArrowheads="1"/>
          </p:cNvSpPr>
          <p:nvPr/>
        </p:nvSpPr>
        <p:spPr bwMode="auto">
          <a:xfrm>
            <a:off x="4252913" y="2098675"/>
            <a:ext cx="1233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b="1">
                <a:latin typeface="Calibri" pitchFamily="34" charset="0"/>
              </a:rPr>
              <a:t>Licence</a:t>
            </a:r>
          </a:p>
        </p:txBody>
      </p:sp>
      <p:sp>
        <p:nvSpPr>
          <p:cNvPr id="2146" name="ZoneTexte 136"/>
          <p:cNvSpPr txBox="1">
            <a:spLocks noChangeArrowheads="1"/>
          </p:cNvSpPr>
          <p:nvPr/>
        </p:nvSpPr>
        <p:spPr bwMode="auto">
          <a:xfrm>
            <a:off x="6113463" y="2098675"/>
            <a:ext cx="1233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b="1">
                <a:latin typeface="Calibri" pitchFamily="34" charset="0"/>
              </a:rPr>
              <a:t>Master</a:t>
            </a:r>
          </a:p>
        </p:txBody>
      </p:sp>
      <p:sp>
        <p:nvSpPr>
          <p:cNvPr id="2147" name="ZoneTexte 137"/>
          <p:cNvSpPr txBox="1">
            <a:spLocks noChangeArrowheads="1"/>
          </p:cNvSpPr>
          <p:nvPr/>
        </p:nvSpPr>
        <p:spPr bwMode="auto">
          <a:xfrm>
            <a:off x="7620000" y="2098675"/>
            <a:ext cx="1233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>
                <a:latin typeface="Calibri" pitchFamily="34" charset="0"/>
              </a:rPr>
              <a:t>Doctorat</a:t>
            </a:r>
          </a:p>
        </p:txBody>
      </p:sp>
      <p:sp>
        <p:nvSpPr>
          <p:cNvPr id="2148" name="ZoneTexte 138"/>
          <p:cNvSpPr txBox="1">
            <a:spLocks noChangeArrowheads="1"/>
          </p:cNvSpPr>
          <p:nvPr/>
        </p:nvSpPr>
        <p:spPr bwMode="auto">
          <a:xfrm>
            <a:off x="6107113" y="0"/>
            <a:ext cx="1233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b="1">
                <a:latin typeface="Calibri" pitchFamily="34" charset="0"/>
              </a:rPr>
              <a:t>Ingénieur</a:t>
            </a:r>
          </a:p>
        </p:txBody>
      </p:sp>
      <p:sp>
        <p:nvSpPr>
          <p:cNvPr id="2149" name="ZoneTexte 139"/>
          <p:cNvSpPr txBox="1">
            <a:spLocks noChangeArrowheads="1"/>
          </p:cNvSpPr>
          <p:nvPr/>
        </p:nvSpPr>
        <p:spPr bwMode="auto">
          <a:xfrm>
            <a:off x="2878138" y="0"/>
            <a:ext cx="1233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b="1">
                <a:latin typeface="Calibri" pitchFamily="34" charset="0"/>
              </a:rPr>
              <a:t>Technicien</a:t>
            </a:r>
          </a:p>
        </p:txBody>
      </p:sp>
      <p:sp>
        <p:nvSpPr>
          <p:cNvPr id="2150" name="ZoneTexte 140"/>
          <p:cNvSpPr txBox="1">
            <a:spLocks noChangeArrowheads="1"/>
          </p:cNvSpPr>
          <p:nvPr/>
        </p:nvSpPr>
        <p:spPr bwMode="auto">
          <a:xfrm>
            <a:off x="8313738" y="0"/>
            <a:ext cx="1233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b="1">
                <a:latin typeface="Calibri" pitchFamily="34" charset="0"/>
              </a:rPr>
              <a:t>Docteur</a:t>
            </a:r>
          </a:p>
        </p:txBody>
      </p:sp>
      <p:pic>
        <p:nvPicPr>
          <p:cNvPr id="2151" name="Image 78" descr="2012 logo WIN-Franc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1175" y="4767263"/>
            <a:ext cx="2560638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0" name="Connecteur droit 79"/>
          <p:cNvCxnSpPr/>
          <p:nvPr/>
        </p:nvCxnSpPr>
        <p:spPr>
          <a:xfrm>
            <a:off x="6550025" y="6373813"/>
            <a:ext cx="307975" cy="0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>
            <a:off x="6550025" y="6126163"/>
            <a:ext cx="307975" cy="0"/>
          </a:xfrm>
          <a:prstGeom prst="line">
            <a:avLst/>
          </a:prstGeom>
          <a:ln>
            <a:solidFill>
              <a:srgbClr val="00FF00"/>
            </a:solidFill>
            <a:tailEnd type="stealth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>
            <a:off x="3778250" y="5106989"/>
            <a:ext cx="607560" cy="2893"/>
          </a:xfrm>
          <a:prstGeom prst="line">
            <a:avLst/>
          </a:prstGeom>
          <a:ln>
            <a:solidFill>
              <a:srgbClr val="00FF00"/>
            </a:solidFill>
            <a:tailEnd type="stealth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>
            <a:off x="6942791" y="3500927"/>
            <a:ext cx="641350" cy="7721"/>
          </a:xfrm>
          <a:prstGeom prst="line">
            <a:avLst/>
          </a:prstGeom>
          <a:ln>
            <a:solidFill>
              <a:srgbClr val="00FF00"/>
            </a:solidFill>
            <a:tailEnd type="stealth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3" name="Connecteur droit 92"/>
          <p:cNvCxnSpPr/>
          <p:nvPr/>
        </p:nvCxnSpPr>
        <p:spPr>
          <a:xfrm>
            <a:off x="5051238" y="3707115"/>
            <a:ext cx="641350" cy="7721"/>
          </a:xfrm>
          <a:prstGeom prst="line">
            <a:avLst/>
          </a:prstGeom>
          <a:ln>
            <a:solidFill>
              <a:srgbClr val="00FF00"/>
            </a:solidFill>
            <a:tailEnd type="stealth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4" name="Connecteur droit 93"/>
          <p:cNvCxnSpPr/>
          <p:nvPr/>
        </p:nvCxnSpPr>
        <p:spPr>
          <a:xfrm>
            <a:off x="3703113" y="3674150"/>
            <a:ext cx="660630" cy="11034"/>
          </a:xfrm>
          <a:prstGeom prst="line">
            <a:avLst/>
          </a:prstGeom>
          <a:ln>
            <a:solidFill>
              <a:srgbClr val="00FF00"/>
            </a:solidFill>
            <a:tailEnd type="stealth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7" name="Connecteur droit 96"/>
          <p:cNvCxnSpPr/>
          <p:nvPr/>
        </p:nvCxnSpPr>
        <p:spPr>
          <a:xfrm>
            <a:off x="3710699" y="1211614"/>
            <a:ext cx="660630" cy="11034"/>
          </a:xfrm>
          <a:prstGeom prst="line">
            <a:avLst/>
          </a:prstGeom>
          <a:ln>
            <a:solidFill>
              <a:srgbClr val="00FF00"/>
            </a:solidFill>
            <a:tailEnd type="stealth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>
            <a:off x="3785835" y="6285503"/>
            <a:ext cx="607560" cy="2893"/>
          </a:xfrm>
          <a:prstGeom prst="line">
            <a:avLst/>
          </a:prstGeom>
          <a:ln>
            <a:solidFill>
              <a:srgbClr val="00FF00"/>
            </a:solidFill>
            <a:tailEnd type="stealth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0" name="Connecteur droit 99"/>
          <p:cNvCxnSpPr/>
          <p:nvPr/>
        </p:nvCxnSpPr>
        <p:spPr>
          <a:xfrm>
            <a:off x="3708400" y="2387600"/>
            <a:ext cx="3991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>
            <a:off x="6918882" y="1369045"/>
            <a:ext cx="442280" cy="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>
            <a:off x="1901825" y="6126808"/>
            <a:ext cx="307975" cy="0"/>
          </a:xfrm>
          <a:prstGeom prst="line">
            <a:avLst/>
          </a:prstGeom>
          <a:ln>
            <a:solidFill>
              <a:srgbClr val="00FF00"/>
            </a:solidFill>
            <a:tailEnd type="stealth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>
            <a:off x="1877027" y="871495"/>
            <a:ext cx="307975" cy="0"/>
          </a:xfrm>
          <a:prstGeom prst="line">
            <a:avLst/>
          </a:prstGeom>
          <a:ln>
            <a:solidFill>
              <a:srgbClr val="00FF00"/>
            </a:solidFill>
            <a:tailEnd type="stealth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2" name="Connecteur droit 91"/>
          <p:cNvCxnSpPr/>
          <p:nvPr/>
        </p:nvCxnSpPr>
        <p:spPr>
          <a:xfrm>
            <a:off x="1886423" y="2402018"/>
            <a:ext cx="307975" cy="0"/>
          </a:xfrm>
          <a:prstGeom prst="line">
            <a:avLst/>
          </a:prstGeom>
          <a:ln>
            <a:solidFill>
              <a:srgbClr val="00FF00"/>
            </a:solidFill>
            <a:tailEnd type="stealth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>
            <a:off x="1907150" y="4994881"/>
            <a:ext cx="307975" cy="0"/>
          </a:xfrm>
          <a:prstGeom prst="line">
            <a:avLst/>
          </a:prstGeom>
          <a:ln>
            <a:solidFill>
              <a:srgbClr val="00FF00"/>
            </a:solidFill>
            <a:tailEnd type="stealth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>
            <a:off x="1879643" y="1211263"/>
            <a:ext cx="307975" cy="0"/>
          </a:xfrm>
          <a:prstGeom prst="line">
            <a:avLst/>
          </a:prstGeom>
          <a:ln>
            <a:solidFill>
              <a:srgbClr val="00FF00"/>
            </a:solidFill>
            <a:tailEnd type="stealth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3" name="Connecteur droit 102"/>
          <p:cNvCxnSpPr/>
          <p:nvPr/>
        </p:nvCxnSpPr>
        <p:spPr>
          <a:xfrm>
            <a:off x="1673225" y="696913"/>
            <a:ext cx="211942" cy="1413"/>
          </a:xfrm>
          <a:prstGeom prst="line">
            <a:avLst/>
          </a:prstGeom>
          <a:ln>
            <a:solidFill>
              <a:srgbClr val="00FF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5" name="Connecteur droit 104"/>
          <p:cNvCxnSpPr/>
          <p:nvPr/>
        </p:nvCxnSpPr>
        <p:spPr>
          <a:xfrm rot="16200000" flipH="1">
            <a:off x="-820457" y="3403948"/>
            <a:ext cx="5426906" cy="15657"/>
          </a:xfrm>
          <a:prstGeom prst="line">
            <a:avLst/>
          </a:prstGeom>
          <a:ln>
            <a:solidFill>
              <a:srgbClr val="00FF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 rot="5400000" flipH="1" flipV="1">
            <a:off x="4460003" y="4772985"/>
            <a:ext cx="1807319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/>
          <p:cNvCxnSpPr/>
          <p:nvPr/>
        </p:nvCxnSpPr>
        <p:spPr>
          <a:xfrm>
            <a:off x="5059500" y="5663574"/>
            <a:ext cx="301093" cy="7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/>
          <p:cNvCxnSpPr/>
          <p:nvPr/>
        </p:nvCxnSpPr>
        <p:spPr>
          <a:xfrm>
            <a:off x="5351388" y="3875460"/>
            <a:ext cx="286231" cy="1254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Ellipse 109"/>
          <p:cNvSpPr/>
          <p:nvPr/>
        </p:nvSpPr>
        <p:spPr>
          <a:xfrm>
            <a:off x="4195172" y="890625"/>
            <a:ext cx="214312" cy="2143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rgbClr val="FF0000"/>
                </a:solidFill>
              </a:rPr>
              <a:t>S</a:t>
            </a:r>
          </a:p>
        </p:txBody>
      </p:sp>
      <p:cxnSp>
        <p:nvCxnSpPr>
          <p:cNvPr id="115" name="Connecteur droit 114"/>
          <p:cNvCxnSpPr/>
          <p:nvPr/>
        </p:nvCxnSpPr>
        <p:spPr>
          <a:xfrm rot="10800000" flipV="1">
            <a:off x="4417558" y="993156"/>
            <a:ext cx="236269" cy="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0" y="-1"/>
            <a:ext cx="4526844" cy="3160889"/>
          </a:xfrm>
          <a:prstGeom prst="roundRect">
            <a:avLst/>
          </a:prstGeom>
          <a:noFill/>
          <a:ln w="76200">
            <a:solidFill>
              <a:srgbClr val="92D050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/>
              <a:t>Bac PRO</a:t>
            </a:r>
            <a:endParaRPr lang="fr-FR" sz="1600" b="1" dirty="0">
              <a:solidFill>
                <a:schemeClr val="tx1"/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 rot="1040326">
            <a:off x="4369703" y="2993556"/>
            <a:ext cx="1086856" cy="955344"/>
            <a:chOff x="3026312" y="3140313"/>
            <a:chExt cx="1086856" cy="955344"/>
          </a:xfrm>
        </p:grpSpPr>
        <p:sp>
          <p:nvSpPr>
            <p:cNvPr id="9" name="Flèche en arc 8"/>
            <p:cNvSpPr/>
            <p:nvPr/>
          </p:nvSpPr>
          <p:spPr>
            <a:xfrm rot="8846792">
              <a:off x="3026312" y="3140313"/>
              <a:ext cx="1086856" cy="955344"/>
            </a:xfrm>
            <a:prstGeom prst="circularArrow">
              <a:avLst>
                <a:gd name="adj1" fmla="val 11186"/>
                <a:gd name="adj2" fmla="val 1142319"/>
                <a:gd name="adj3" fmla="val 20453695"/>
                <a:gd name="adj4" fmla="val 10800000"/>
                <a:gd name="adj5" fmla="val 15089"/>
              </a:avLst>
            </a:prstGeom>
            <a:gradFill>
              <a:gsLst>
                <a:gs pos="100000">
                  <a:srgbClr val="6600FF"/>
                </a:gs>
                <a:gs pos="79000">
                  <a:srgbClr val="7030A0"/>
                </a:gs>
                <a:gs pos="37000">
                  <a:schemeClr val="tx1"/>
                </a:gs>
                <a:gs pos="100000">
                  <a:srgbClr val="156B13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0" name="Arc plein 9"/>
            <p:cNvSpPr/>
            <p:nvPr/>
          </p:nvSpPr>
          <p:spPr>
            <a:xfrm>
              <a:off x="3084770" y="3175346"/>
              <a:ext cx="945482" cy="889067"/>
            </a:xfrm>
            <a:prstGeom prst="blockArc">
              <a:avLst>
                <a:gd name="adj1" fmla="val 10759930"/>
                <a:gd name="adj2" fmla="val 19719130"/>
                <a:gd name="adj3" fmla="val 12011"/>
              </a:avLst>
            </a:prstGeom>
            <a:gradFill>
              <a:gsLst>
                <a:gs pos="100000">
                  <a:srgbClr val="92D050"/>
                </a:gs>
                <a:gs pos="42000">
                  <a:srgbClr val="0070C0"/>
                </a:gs>
                <a:gs pos="17000">
                  <a:srgbClr val="6600FF"/>
                </a:gs>
                <a:gs pos="54000">
                  <a:srgbClr val="FF9933"/>
                </a:gs>
              </a:gsLst>
              <a:lin ang="108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12" name="ZoneTexte 11"/>
          <p:cNvSpPr txBox="1"/>
          <p:nvPr/>
        </p:nvSpPr>
        <p:spPr>
          <a:xfrm rot="18334286">
            <a:off x="4212523" y="2878687"/>
            <a:ext cx="585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Bac</a:t>
            </a:r>
            <a:endParaRPr lang="fr-FR" sz="1600" dirty="0"/>
          </a:p>
        </p:txBody>
      </p:sp>
      <p:sp>
        <p:nvSpPr>
          <p:cNvPr id="13" name="ZoneTexte 12"/>
          <p:cNvSpPr txBox="1"/>
          <p:nvPr/>
        </p:nvSpPr>
        <p:spPr>
          <a:xfrm rot="2340301">
            <a:off x="4735925" y="2894353"/>
            <a:ext cx="1108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+ 2/3 ans</a:t>
            </a:r>
            <a:endParaRPr lang="fr-FR" sz="1600" dirty="0"/>
          </a:p>
        </p:txBody>
      </p:sp>
      <p:sp>
        <p:nvSpPr>
          <p:cNvPr id="14" name="ZoneTexte 13"/>
          <p:cNvSpPr txBox="1"/>
          <p:nvPr/>
        </p:nvSpPr>
        <p:spPr>
          <a:xfrm rot="19303691">
            <a:off x="4818833" y="3627237"/>
            <a:ext cx="938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+ 5 ans</a:t>
            </a:r>
            <a:endParaRPr lang="fr-FR" sz="1600" dirty="0"/>
          </a:p>
        </p:txBody>
      </p:sp>
      <p:sp>
        <p:nvSpPr>
          <p:cNvPr id="15" name="ZoneTexte 14"/>
          <p:cNvSpPr txBox="1"/>
          <p:nvPr/>
        </p:nvSpPr>
        <p:spPr>
          <a:xfrm rot="2497078">
            <a:off x="4054355" y="3711339"/>
            <a:ext cx="938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+ 8 ans</a:t>
            </a:r>
            <a:endParaRPr lang="fr-FR" sz="1600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5210176" y="0"/>
            <a:ext cx="4511674" cy="3086099"/>
          </a:xfrm>
          <a:prstGeom prst="roundRect">
            <a:avLst/>
          </a:prstGeom>
          <a:noFill/>
          <a:ln w="76200">
            <a:gradFill flip="none" rotWithShape="1">
              <a:gsLst>
                <a:gs pos="100000">
                  <a:srgbClr val="FFC000"/>
                </a:gs>
                <a:gs pos="22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/>
              <a:t>Bac PRO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5276850" y="3790950"/>
            <a:ext cx="4445000" cy="306705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/>
              <a:t>Bac PRO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0" y="3800475"/>
            <a:ext cx="4467225" cy="3057525"/>
          </a:xfrm>
          <a:prstGeom prst="roundRect">
            <a:avLst/>
          </a:prstGeom>
          <a:noFill/>
          <a:ln w="76200">
            <a:solidFill>
              <a:schemeClr val="tx1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/>
              <a:t>Bac PRO</a:t>
            </a:r>
            <a:endParaRPr lang="fr-FR" sz="1600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4735" y="3933825"/>
            <a:ext cx="216559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8725" y="4013144"/>
            <a:ext cx="3154907" cy="61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047" y="5448155"/>
            <a:ext cx="1755386" cy="117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75" y="164305"/>
            <a:ext cx="2515469" cy="98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9264" y="1440042"/>
            <a:ext cx="1201736" cy="160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ZoneTexte 19"/>
          <p:cNvSpPr txBox="1"/>
          <p:nvPr/>
        </p:nvSpPr>
        <p:spPr>
          <a:xfrm>
            <a:off x="123825" y="1543050"/>
            <a:ext cx="38290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Tu aimes :</a:t>
            </a:r>
          </a:p>
          <a:p>
            <a:pPr>
              <a:buFontTx/>
              <a:buChar char="-"/>
            </a:pPr>
            <a:r>
              <a:rPr lang="fr-FR" dirty="0" smtClean="0"/>
              <a:t> Le travail en équipe</a:t>
            </a:r>
          </a:p>
          <a:p>
            <a:pPr>
              <a:buFontTx/>
              <a:buChar char="-"/>
            </a:pPr>
            <a:r>
              <a:rPr lang="fr-FR" dirty="0" smtClean="0"/>
              <a:t> Etre sur le terrain</a:t>
            </a:r>
          </a:p>
          <a:p>
            <a:pPr>
              <a:buFontTx/>
              <a:buChar char="-"/>
            </a:pPr>
            <a:r>
              <a:rPr lang="fr-FR" dirty="0" smtClean="0"/>
              <a:t> Travailler avec tes mains</a:t>
            </a:r>
          </a:p>
          <a:p>
            <a:pPr>
              <a:buFontTx/>
              <a:buChar char="-"/>
            </a:pPr>
            <a:r>
              <a:rPr lang="fr-FR" dirty="0" smtClean="0"/>
              <a:t> Te sentir bien encadré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6781801" y="1485900"/>
            <a:ext cx="30575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Tu aimes :</a:t>
            </a:r>
          </a:p>
          <a:p>
            <a:pPr>
              <a:buFontTx/>
              <a:buChar char="-"/>
            </a:pPr>
            <a:r>
              <a:rPr lang="fr-FR" dirty="0" smtClean="0"/>
              <a:t> La précision </a:t>
            </a:r>
          </a:p>
          <a:p>
            <a:pPr>
              <a:buFontTx/>
              <a:buChar char="-"/>
            </a:pPr>
            <a:r>
              <a:rPr lang="fr-FR" dirty="0" smtClean="0"/>
              <a:t> Manipuler des instruments</a:t>
            </a:r>
          </a:p>
          <a:p>
            <a:pPr>
              <a:buFontTx/>
              <a:buChar char="-"/>
            </a:pPr>
            <a:r>
              <a:rPr lang="fr-FR" dirty="0" smtClean="0"/>
              <a:t> La rigueur dans ce que tu fais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77621" y="1904999"/>
            <a:ext cx="1474029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074" y="180976"/>
            <a:ext cx="167065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ZoneTexte 25"/>
          <p:cNvSpPr txBox="1"/>
          <p:nvPr/>
        </p:nvSpPr>
        <p:spPr>
          <a:xfrm>
            <a:off x="2133601" y="209550"/>
            <a:ext cx="219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Ouvrier / employé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5391151" y="238125"/>
            <a:ext cx="1495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Technicien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5324476" y="5143500"/>
            <a:ext cx="26180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Tu aimes :</a:t>
            </a:r>
          </a:p>
          <a:p>
            <a:pPr>
              <a:buFontTx/>
              <a:buChar char="-"/>
            </a:pPr>
            <a:r>
              <a:rPr lang="fr-FR" dirty="0" smtClean="0"/>
              <a:t> Organiser, planifier</a:t>
            </a:r>
          </a:p>
          <a:p>
            <a:pPr>
              <a:buFontTx/>
              <a:buChar char="-"/>
            </a:pPr>
            <a:r>
              <a:rPr lang="fr-FR" dirty="0" smtClean="0"/>
              <a:t> Construire </a:t>
            </a:r>
          </a:p>
          <a:p>
            <a:pPr>
              <a:buFontTx/>
              <a:buChar char="-"/>
            </a:pPr>
            <a:r>
              <a:rPr lang="fr-FR" dirty="0" smtClean="0"/>
              <a:t> Expliquer et piloter une équipe</a:t>
            </a: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10525" y="5580520"/>
            <a:ext cx="1579563" cy="104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ZoneTexte 29"/>
          <p:cNvSpPr txBox="1"/>
          <p:nvPr/>
        </p:nvSpPr>
        <p:spPr>
          <a:xfrm>
            <a:off x="7848601" y="4067175"/>
            <a:ext cx="1495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Ingénieur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0" y="4152900"/>
            <a:ext cx="1495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Chercheur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1807538" y="4710223"/>
            <a:ext cx="27431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Tu aimes :</a:t>
            </a:r>
          </a:p>
          <a:p>
            <a:pPr>
              <a:buFontTx/>
              <a:buChar char="-"/>
            </a:pPr>
            <a:r>
              <a:rPr lang="fr-FR" dirty="0" smtClean="0"/>
              <a:t> Te poser des questions</a:t>
            </a:r>
          </a:p>
          <a:p>
            <a:r>
              <a:rPr lang="fr-FR" dirty="0" smtClean="0"/>
              <a:t>… et trouver la réponse</a:t>
            </a:r>
          </a:p>
          <a:p>
            <a:pPr>
              <a:buFontTx/>
              <a:buChar char="-"/>
            </a:pPr>
            <a:r>
              <a:rPr lang="fr-FR" dirty="0" smtClean="0"/>
              <a:t> Travailler en équipe</a:t>
            </a:r>
          </a:p>
          <a:p>
            <a:pPr>
              <a:buFontTx/>
              <a:buChar char="-"/>
            </a:pPr>
            <a:r>
              <a:rPr lang="fr-FR" dirty="0" smtClean="0"/>
              <a:t> Tu es à la fois curieux(se) et rigoureux(se)</a:t>
            </a:r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217</Words>
  <Application>Microsoft Office PowerPoint</Application>
  <PresentationFormat>Personnalisé</PresentationFormat>
  <Paragraphs>78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5" baseType="lpstr">
      <vt:lpstr>Arial</vt:lpstr>
      <vt:lpstr>Calibri</vt:lpstr>
      <vt:lpstr>Thème Office</vt:lpstr>
      <vt:lpstr>Présentation PowerPoint</vt:lpstr>
      <vt:lpstr>Présentation PowerPoint</vt:lpstr>
    </vt:vector>
  </TitlesOfParts>
  <Company>EDF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H80457</dc:creator>
  <cp:lastModifiedBy>birac anne-marie</cp:lastModifiedBy>
  <cp:revision>24</cp:revision>
  <dcterms:created xsi:type="dcterms:W3CDTF">2012-12-17T06:49:10Z</dcterms:created>
  <dcterms:modified xsi:type="dcterms:W3CDTF">2014-08-28T18:51:39Z</dcterms:modified>
</cp:coreProperties>
</file>