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0693400" cy="7569200"/>
  <p:notesSz cx="9928225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3E80"/>
    <a:srgbClr val="FF9933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0538" autoAdjust="0"/>
  </p:normalViewPr>
  <p:slideViewPr>
    <p:cSldViewPr>
      <p:cViewPr varScale="1">
        <p:scale>
          <a:sx n="113" d="100"/>
          <a:sy n="113" d="100"/>
        </p:scale>
        <p:origin x="-132" y="-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704" y="8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6B9FA-2BFA-45A3-A075-F9D018E0E958}" type="datetimeFigureOut">
              <a:rPr lang="fr-FR" smtClean="0"/>
              <a:pPr/>
              <a:t>24/02/2019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71194-C082-43FB-AAD6-DF1AC25C02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236191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'image des diapositives 7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849313"/>
            <a:ext cx="324167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9" name="Espace réservé des commentaires 8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379700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5347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n-france.fr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edf.fr/FEMEnergi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5" Type="http://schemas.openxmlformats.org/officeDocument/2006/relationships/image" Target="../media/image3.jpeg"/><Relationship Id="rId15" Type="http://schemas.openxmlformats.org/officeDocument/2006/relationships/image" Target="../media/image10.png"/><Relationship Id="rId10" Type="http://schemas.openxmlformats.org/officeDocument/2006/relationships/hyperlink" Target="http://www.win-europe.org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www.edf.com" TargetMode="Externa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3876374" y="3116962"/>
            <a:ext cx="2911235" cy="1897063"/>
          </a:xfrm>
          <a:custGeom>
            <a:avLst/>
            <a:gdLst/>
            <a:ahLst/>
            <a:cxnLst/>
            <a:rect l="l" t="t" r="r" b="b"/>
            <a:pathLst>
              <a:path w="3028213" h="3684498">
                <a:moveTo>
                  <a:pt x="3028213" y="0"/>
                </a:moveTo>
                <a:lnTo>
                  <a:pt x="135966" y="0"/>
                </a:lnTo>
                <a:lnTo>
                  <a:pt x="121092" y="783"/>
                </a:lnTo>
                <a:lnTo>
                  <a:pt x="79602" y="11873"/>
                </a:lnTo>
                <a:lnTo>
                  <a:pt x="44573" y="34357"/>
                </a:lnTo>
                <a:lnTo>
                  <a:pt x="18274" y="66025"/>
                </a:lnTo>
                <a:lnTo>
                  <a:pt x="2973" y="104668"/>
                </a:lnTo>
                <a:lnTo>
                  <a:pt x="0" y="132308"/>
                </a:lnTo>
                <a:lnTo>
                  <a:pt x="0" y="3684498"/>
                </a:lnTo>
                <a:lnTo>
                  <a:pt x="3028213" y="3684498"/>
                </a:lnTo>
                <a:lnTo>
                  <a:pt x="3028213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303E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4120625" y="4554027"/>
            <a:ext cx="526210" cy="248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714" y="352250"/>
            <a:ext cx="3170151" cy="2317724"/>
          </a:xfrm>
          <a:custGeom>
            <a:avLst/>
            <a:gdLst/>
            <a:ahLst/>
            <a:cxnLst/>
            <a:rect l="l" t="t" r="r" b="b"/>
            <a:pathLst>
              <a:path w="3290392" h="2317724">
                <a:moveTo>
                  <a:pt x="3290392" y="0"/>
                </a:moveTo>
                <a:lnTo>
                  <a:pt x="135966" y="0"/>
                </a:lnTo>
                <a:lnTo>
                  <a:pt x="121092" y="782"/>
                </a:lnTo>
                <a:lnTo>
                  <a:pt x="79602" y="11871"/>
                </a:lnTo>
                <a:lnTo>
                  <a:pt x="44573" y="34353"/>
                </a:lnTo>
                <a:lnTo>
                  <a:pt x="18274" y="66020"/>
                </a:lnTo>
                <a:lnTo>
                  <a:pt x="2973" y="104664"/>
                </a:lnTo>
                <a:lnTo>
                  <a:pt x="0" y="132308"/>
                </a:lnTo>
                <a:lnTo>
                  <a:pt x="0" y="2317724"/>
                </a:lnTo>
                <a:lnTo>
                  <a:pt x="3290392" y="2317724"/>
                </a:lnTo>
              </a:path>
            </a:pathLst>
          </a:custGeom>
          <a:ln w="19050">
            <a:solidFill>
              <a:srgbClr val="F89E3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lang="en-GB" dirty="0">
              <a:latin typeface="Frutiger Light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703760" y="564483"/>
            <a:ext cx="546" cy="1231"/>
          </a:xfrm>
          <a:custGeom>
            <a:avLst/>
            <a:gdLst/>
            <a:ahLst/>
            <a:cxnLst/>
            <a:rect l="l" t="t" r="r" b="b"/>
            <a:pathLst>
              <a:path w="546" h="1231">
                <a:moveTo>
                  <a:pt x="546" y="1231"/>
                </a:moveTo>
                <a:lnTo>
                  <a:pt x="0" y="0"/>
                </a:lnTo>
                <a:lnTo>
                  <a:pt x="321" y="877"/>
                </a:lnTo>
                <a:lnTo>
                  <a:pt x="546" y="1231"/>
                </a:lnTo>
                <a:close/>
              </a:path>
            </a:pathLst>
          </a:custGeom>
          <a:solidFill>
            <a:srgbClr val="F06136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Frutiger Light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875249" y="7081723"/>
            <a:ext cx="735363" cy="245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50273" y="6992706"/>
            <a:ext cx="593627" cy="4069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289654" y="7300906"/>
            <a:ext cx="4343" cy="0"/>
          </a:xfrm>
          <a:custGeom>
            <a:avLst/>
            <a:gdLst/>
            <a:ahLst/>
            <a:cxnLst/>
            <a:rect l="l" t="t" r="r" b="b"/>
            <a:pathLst>
              <a:path w="4343">
                <a:moveTo>
                  <a:pt x="0" y="0"/>
                </a:moveTo>
                <a:lnTo>
                  <a:pt x="4343" y="0"/>
                </a:lnTo>
              </a:path>
            </a:pathLst>
          </a:custGeom>
          <a:ln w="27546">
            <a:solidFill>
              <a:srgbClr val="1E45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307688" y="7301814"/>
            <a:ext cx="4483" cy="0"/>
          </a:xfrm>
          <a:custGeom>
            <a:avLst/>
            <a:gdLst/>
            <a:ahLst/>
            <a:cxnLst/>
            <a:rect l="l" t="t" r="r" b="b"/>
            <a:pathLst>
              <a:path w="4483">
                <a:moveTo>
                  <a:pt x="0" y="0"/>
                </a:moveTo>
                <a:lnTo>
                  <a:pt x="4483" y="0"/>
                </a:lnTo>
              </a:path>
            </a:pathLst>
          </a:custGeom>
          <a:ln w="25730">
            <a:solidFill>
              <a:srgbClr val="1E45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361028" y="7288326"/>
            <a:ext cx="4419" cy="25717"/>
          </a:xfrm>
          <a:custGeom>
            <a:avLst/>
            <a:gdLst/>
            <a:ahLst/>
            <a:cxnLst/>
            <a:rect l="l" t="t" r="r" b="b"/>
            <a:pathLst>
              <a:path w="4419" h="25717">
                <a:moveTo>
                  <a:pt x="76" y="7670"/>
                </a:moveTo>
                <a:lnTo>
                  <a:pt x="76" y="25717"/>
                </a:lnTo>
                <a:lnTo>
                  <a:pt x="4419" y="25717"/>
                </a:lnTo>
                <a:lnTo>
                  <a:pt x="4419" y="7670"/>
                </a:lnTo>
                <a:lnTo>
                  <a:pt x="76" y="7670"/>
                </a:lnTo>
                <a:close/>
              </a:path>
              <a:path w="4419" h="25717">
                <a:moveTo>
                  <a:pt x="0" y="0"/>
                </a:moveTo>
                <a:lnTo>
                  <a:pt x="0" y="4267"/>
                </a:lnTo>
                <a:lnTo>
                  <a:pt x="4483" y="4267"/>
                </a:lnTo>
                <a:lnTo>
                  <a:pt x="4483" y="0"/>
                </a:lnTo>
                <a:lnTo>
                  <a:pt x="0" y="0"/>
                </a:lnTo>
                <a:close/>
              </a:path>
            </a:pathLst>
          </a:custGeom>
          <a:solidFill>
            <a:srgbClr val="1E4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361104" y="7305020"/>
            <a:ext cx="4343" cy="0"/>
          </a:xfrm>
          <a:custGeom>
            <a:avLst/>
            <a:gdLst/>
            <a:ahLst/>
            <a:cxnLst/>
            <a:rect l="l" t="t" r="r" b="b"/>
            <a:pathLst>
              <a:path w="4343">
                <a:moveTo>
                  <a:pt x="0" y="0"/>
                </a:moveTo>
                <a:lnTo>
                  <a:pt x="4343" y="0"/>
                </a:lnTo>
              </a:path>
            </a:pathLst>
          </a:custGeom>
          <a:ln w="19316">
            <a:solidFill>
              <a:srgbClr val="1E45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361028" y="7290460"/>
            <a:ext cx="4483" cy="0"/>
          </a:xfrm>
          <a:custGeom>
            <a:avLst/>
            <a:gdLst/>
            <a:ahLst/>
            <a:cxnLst/>
            <a:rect l="l" t="t" r="r" b="b"/>
            <a:pathLst>
              <a:path w="4483">
                <a:moveTo>
                  <a:pt x="0" y="0"/>
                </a:moveTo>
                <a:lnTo>
                  <a:pt x="4483" y="0"/>
                </a:lnTo>
              </a:path>
            </a:pathLst>
          </a:custGeom>
          <a:ln w="5537">
            <a:solidFill>
              <a:srgbClr val="1E45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CD687DDC-4B86-4054-B8B9-867028B31966}"/>
              </a:ext>
            </a:extLst>
          </p:cNvPr>
          <p:cNvGrpSpPr/>
          <p:nvPr/>
        </p:nvGrpSpPr>
        <p:grpSpPr>
          <a:xfrm>
            <a:off x="3687157" y="6379863"/>
            <a:ext cx="733356" cy="302133"/>
            <a:chOff x="3730627" y="6340499"/>
            <a:chExt cx="733356" cy="302133"/>
          </a:xfrm>
        </p:grpSpPr>
        <p:sp>
          <p:nvSpPr>
            <p:cNvPr id="24" name="object 24"/>
            <p:cNvSpPr/>
            <p:nvPr/>
          </p:nvSpPr>
          <p:spPr>
            <a:xfrm>
              <a:off x="4382475" y="6450837"/>
              <a:ext cx="81508" cy="128536"/>
            </a:xfrm>
            <a:custGeom>
              <a:avLst/>
              <a:gdLst/>
              <a:ahLst/>
              <a:cxnLst/>
              <a:rect l="l" t="t" r="r" b="b"/>
              <a:pathLst>
                <a:path w="81508" h="128536">
                  <a:moveTo>
                    <a:pt x="34505" y="128536"/>
                  </a:moveTo>
                  <a:lnTo>
                    <a:pt x="34036" y="118224"/>
                  </a:lnTo>
                  <a:lnTo>
                    <a:pt x="34036" y="73761"/>
                  </a:lnTo>
                  <a:lnTo>
                    <a:pt x="57099" y="73621"/>
                  </a:lnTo>
                  <a:lnTo>
                    <a:pt x="63131" y="73621"/>
                  </a:lnTo>
                  <a:lnTo>
                    <a:pt x="76327" y="74002"/>
                  </a:lnTo>
                  <a:lnTo>
                    <a:pt x="76327" y="50279"/>
                  </a:lnTo>
                  <a:lnTo>
                    <a:pt x="61442" y="50507"/>
                  </a:lnTo>
                  <a:lnTo>
                    <a:pt x="57099" y="50507"/>
                  </a:lnTo>
                  <a:lnTo>
                    <a:pt x="34036" y="50279"/>
                  </a:lnTo>
                  <a:lnTo>
                    <a:pt x="34036" y="24384"/>
                  </a:lnTo>
                  <a:lnTo>
                    <a:pt x="63322" y="24384"/>
                  </a:lnTo>
                  <a:lnTo>
                    <a:pt x="81508" y="24853"/>
                  </a:lnTo>
                  <a:lnTo>
                    <a:pt x="81508" y="0"/>
                  </a:lnTo>
                  <a:lnTo>
                    <a:pt x="0" y="0"/>
                  </a:lnTo>
                  <a:lnTo>
                    <a:pt x="254" y="10299"/>
                  </a:lnTo>
                  <a:lnTo>
                    <a:pt x="254" y="118224"/>
                  </a:lnTo>
                  <a:lnTo>
                    <a:pt x="0" y="128536"/>
                  </a:lnTo>
                  <a:lnTo>
                    <a:pt x="34505" y="128536"/>
                  </a:lnTo>
                  <a:close/>
                </a:path>
              </a:pathLst>
            </a:custGeom>
            <a:solidFill>
              <a:srgbClr val="2F4B6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xmlns="" id="{160F919D-0B61-4F1A-B43F-8D0C4021C8DF}"/>
                </a:ext>
              </a:extLst>
            </p:cNvPr>
            <p:cNvGrpSpPr/>
            <p:nvPr/>
          </p:nvGrpSpPr>
          <p:grpSpPr>
            <a:xfrm>
              <a:off x="3730627" y="6340499"/>
              <a:ext cx="621968" cy="302133"/>
              <a:chOff x="3743999" y="6340499"/>
              <a:chExt cx="621968" cy="302133"/>
            </a:xfrm>
          </p:grpSpPr>
          <p:sp>
            <p:nvSpPr>
              <p:cNvPr id="23" name="object 23"/>
              <p:cNvSpPr/>
              <p:nvPr/>
            </p:nvSpPr>
            <p:spPr>
              <a:xfrm>
                <a:off x="4251680" y="6450835"/>
                <a:ext cx="114287" cy="128536"/>
              </a:xfrm>
              <a:custGeom>
                <a:avLst/>
                <a:gdLst/>
                <a:ahLst/>
                <a:cxnLst/>
                <a:rect l="l" t="t" r="r" b="b"/>
                <a:pathLst>
                  <a:path w="114287" h="128536">
                    <a:moveTo>
                      <a:pt x="54521" y="0"/>
                    </a:moveTo>
                    <a:lnTo>
                      <a:pt x="0" y="0"/>
                    </a:lnTo>
                    <a:lnTo>
                      <a:pt x="177" y="4305"/>
                    </a:lnTo>
                    <a:lnTo>
                      <a:pt x="0" y="10299"/>
                    </a:lnTo>
                    <a:lnTo>
                      <a:pt x="0" y="118224"/>
                    </a:lnTo>
                    <a:lnTo>
                      <a:pt x="177" y="125742"/>
                    </a:lnTo>
                    <a:lnTo>
                      <a:pt x="0" y="128536"/>
                    </a:lnTo>
                    <a:lnTo>
                      <a:pt x="46469" y="128536"/>
                    </a:lnTo>
                    <a:lnTo>
                      <a:pt x="57107" y="102824"/>
                    </a:lnTo>
                    <a:lnTo>
                      <a:pt x="44107" y="104152"/>
                    </a:lnTo>
                    <a:lnTo>
                      <a:pt x="33782" y="104152"/>
                    </a:lnTo>
                    <a:lnTo>
                      <a:pt x="33782" y="23444"/>
                    </a:lnTo>
                    <a:lnTo>
                      <a:pt x="46761" y="23505"/>
                    </a:lnTo>
                    <a:lnTo>
                      <a:pt x="59712" y="26050"/>
                    </a:lnTo>
                    <a:lnTo>
                      <a:pt x="70206" y="32923"/>
                    </a:lnTo>
                    <a:lnTo>
                      <a:pt x="77239" y="44936"/>
                    </a:lnTo>
                    <a:lnTo>
                      <a:pt x="79806" y="62903"/>
                    </a:lnTo>
                    <a:lnTo>
                      <a:pt x="79583" y="69684"/>
                    </a:lnTo>
                    <a:lnTo>
                      <a:pt x="75777" y="87241"/>
                    </a:lnTo>
                    <a:lnTo>
                      <a:pt x="78924" y="123000"/>
                    </a:lnTo>
                    <a:lnTo>
                      <a:pt x="90428" y="116916"/>
                    </a:lnTo>
                    <a:lnTo>
                      <a:pt x="100176" y="108166"/>
                    </a:lnTo>
                    <a:lnTo>
                      <a:pt x="107709" y="96449"/>
                    </a:lnTo>
                    <a:lnTo>
                      <a:pt x="112566" y="81462"/>
                    </a:lnTo>
                    <a:lnTo>
                      <a:pt x="114287" y="62903"/>
                    </a:lnTo>
                    <a:lnTo>
                      <a:pt x="113237" y="48956"/>
                    </a:lnTo>
                    <a:lnTo>
                      <a:pt x="109328" y="34367"/>
                    </a:lnTo>
                    <a:lnTo>
                      <a:pt x="102754" y="22232"/>
                    </a:lnTo>
                    <a:lnTo>
                      <a:pt x="93750" y="12639"/>
                    </a:lnTo>
                    <a:lnTo>
                      <a:pt x="82553" y="5676"/>
                    </a:lnTo>
                    <a:lnTo>
                      <a:pt x="69397" y="1433"/>
                    </a:lnTo>
                    <a:lnTo>
                      <a:pt x="54521" y="0"/>
                    </a:lnTo>
                    <a:close/>
                  </a:path>
                  <a:path w="114287" h="128536">
                    <a:moveTo>
                      <a:pt x="46469" y="128536"/>
                    </a:moveTo>
                    <a:lnTo>
                      <a:pt x="52491" y="128381"/>
                    </a:lnTo>
                    <a:lnTo>
                      <a:pt x="66125" y="126721"/>
                    </a:lnTo>
                    <a:lnTo>
                      <a:pt x="78924" y="123000"/>
                    </a:lnTo>
                    <a:lnTo>
                      <a:pt x="75777" y="87241"/>
                    </a:lnTo>
                    <a:lnTo>
                      <a:pt x="67975" y="97737"/>
                    </a:lnTo>
                    <a:lnTo>
                      <a:pt x="57107" y="102824"/>
                    </a:lnTo>
                    <a:lnTo>
                      <a:pt x="46469" y="128536"/>
                    </a:lnTo>
                    <a:close/>
                  </a:path>
                </a:pathLst>
              </a:custGeom>
              <a:solidFill>
                <a:srgbClr val="2F4B6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4117257" y="6448106"/>
                <a:ext cx="115150" cy="133286"/>
              </a:xfrm>
              <a:custGeom>
                <a:avLst/>
                <a:gdLst/>
                <a:ahLst/>
                <a:cxnLst/>
                <a:rect l="l" t="t" r="r" b="b"/>
                <a:pathLst>
                  <a:path w="115150" h="133286">
                    <a:moveTo>
                      <a:pt x="37033" y="79818"/>
                    </a:moveTo>
                    <a:lnTo>
                      <a:pt x="36944" y="75882"/>
                    </a:lnTo>
                    <a:lnTo>
                      <a:pt x="57684" y="75399"/>
                    </a:lnTo>
                    <a:lnTo>
                      <a:pt x="68070" y="75207"/>
                    </a:lnTo>
                    <a:lnTo>
                      <a:pt x="66332" y="53479"/>
                    </a:lnTo>
                    <a:lnTo>
                      <a:pt x="50965" y="53479"/>
                    </a:lnTo>
                    <a:lnTo>
                      <a:pt x="36817" y="53162"/>
                    </a:lnTo>
                    <a:lnTo>
                      <a:pt x="31304" y="128231"/>
                    </a:lnTo>
                    <a:lnTo>
                      <a:pt x="44484" y="132248"/>
                    </a:lnTo>
                    <a:lnTo>
                      <a:pt x="56794" y="133286"/>
                    </a:lnTo>
                    <a:lnTo>
                      <a:pt x="73215" y="132383"/>
                    </a:lnTo>
                    <a:lnTo>
                      <a:pt x="87100" y="129868"/>
                    </a:lnTo>
                    <a:lnTo>
                      <a:pt x="98787" y="126033"/>
                    </a:lnTo>
                    <a:lnTo>
                      <a:pt x="108615" y="121170"/>
                    </a:lnTo>
                    <a:lnTo>
                      <a:pt x="115150" y="116890"/>
                    </a:lnTo>
                    <a:lnTo>
                      <a:pt x="108913" y="106071"/>
                    </a:lnTo>
                    <a:lnTo>
                      <a:pt x="102053" y="94166"/>
                    </a:lnTo>
                    <a:lnTo>
                      <a:pt x="101777" y="93738"/>
                    </a:lnTo>
                    <a:lnTo>
                      <a:pt x="92577" y="99323"/>
                    </a:lnTo>
                    <a:lnTo>
                      <a:pt x="80369" y="103624"/>
                    </a:lnTo>
                    <a:lnTo>
                      <a:pt x="65633" y="105321"/>
                    </a:lnTo>
                    <a:lnTo>
                      <a:pt x="51603" y="102185"/>
                    </a:lnTo>
                    <a:lnTo>
                      <a:pt x="41522" y="93382"/>
                    </a:lnTo>
                    <a:lnTo>
                      <a:pt x="37033" y="79818"/>
                    </a:lnTo>
                    <a:close/>
                  </a:path>
                  <a:path w="115150" h="133286">
                    <a:moveTo>
                      <a:pt x="1318" y="84862"/>
                    </a:moveTo>
                    <a:lnTo>
                      <a:pt x="5206" y="99500"/>
                    </a:lnTo>
                    <a:lnTo>
                      <a:pt x="11567" y="111708"/>
                    </a:lnTo>
                    <a:lnTo>
                      <a:pt x="20299" y="121335"/>
                    </a:lnTo>
                    <a:lnTo>
                      <a:pt x="31304" y="128231"/>
                    </a:lnTo>
                    <a:lnTo>
                      <a:pt x="36817" y="53162"/>
                    </a:lnTo>
                    <a:lnTo>
                      <a:pt x="36944" y="51308"/>
                    </a:lnTo>
                    <a:lnTo>
                      <a:pt x="39265" y="39920"/>
                    </a:lnTo>
                    <a:lnTo>
                      <a:pt x="48259" y="29033"/>
                    </a:lnTo>
                    <a:lnTo>
                      <a:pt x="58877" y="26593"/>
                    </a:lnTo>
                    <a:lnTo>
                      <a:pt x="74248" y="32741"/>
                    </a:lnTo>
                    <a:lnTo>
                      <a:pt x="78892" y="45269"/>
                    </a:lnTo>
                    <a:lnTo>
                      <a:pt x="79184" y="51409"/>
                    </a:lnTo>
                    <a:lnTo>
                      <a:pt x="79184" y="53162"/>
                    </a:lnTo>
                    <a:lnTo>
                      <a:pt x="66332" y="53479"/>
                    </a:lnTo>
                    <a:lnTo>
                      <a:pt x="68070" y="75207"/>
                    </a:lnTo>
                    <a:lnTo>
                      <a:pt x="91812" y="75115"/>
                    </a:lnTo>
                    <a:lnTo>
                      <a:pt x="103276" y="74978"/>
                    </a:lnTo>
                    <a:lnTo>
                      <a:pt x="115481" y="74803"/>
                    </a:lnTo>
                    <a:lnTo>
                      <a:pt x="115481" y="65112"/>
                    </a:lnTo>
                    <a:lnTo>
                      <a:pt x="114274" y="47258"/>
                    </a:lnTo>
                    <a:lnTo>
                      <a:pt x="110639" y="32294"/>
                    </a:lnTo>
                    <a:lnTo>
                      <a:pt x="104556" y="20198"/>
                    </a:lnTo>
                    <a:lnTo>
                      <a:pt x="96003" y="10949"/>
                    </a:lnTo>
                    <a:lnTo>
                      <a:pt x="84959" y="4523"/>
                    </a:lnTo>
                    <a:lnTo>
                      <a:pt x="71403" y="898"/>
                    </a:lnTo>
                    <a:lnTo>
                      <a:pt x="58635" y="0"/>
                    </a:lnTo>
                    <a:lnTo>
                      <a:pt x="49930" y="533"/>
                    </a:lnTo>
                    <a:lnTo>
                      <a:pt x="39510" y="2678"/>
                    </a:lnTo>
                    <a:lnTo>
                      <a:pt x="28471" y="7253"/>
                    </a:lnTo>
                    <a:lnTo>
                      <a:pt x="17906" y="15076"/>
                    </a:lnTo>
                    <a:lnTo>
                      <a:pt x="8912" y="26966"/>
                    </a:lnTo>
                    <a:lnTo>
                      <a:pt x="2581" y="43742"/>
                    </a:lnTo>
                    <a:lnTo>
                      <a:pt x="10" y="66220"/>
                    </a:lnTo>
                    <a:lnTo>
                      <a:pt x="0" y="67945"/>
                    </a:lnTo>
                    <a:lnTo>
                      <a:pt x="1318" y="84862"/>
                    </a:lnTo>
                    <a:close/>
                  </a:path>
                </a:pathLst>
              </a:custGeom>
              <a:solidFill>
                <a:srgbClr val="2F4B6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3743999" y="6340499"/>
                <a:ext cx="335318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335318" h="302132">
                    <a:moveTo>
                      <a:pt x="181406" y="47637"/>
                    </a:moveTo>
                    <a:lnTo>
                      <a:pt x="182269" y="34777"/>
                    </a:lnTo>
                    <a:lnTo>
                      <a:pt x="185233" y="22317"/>
                    </a:lnTo>
                    <a:lnTo>
                      <a:pt x="188518" y="18059"/>
                    </a:lnTo>
                    <a:lnTo>
                      <a:pt x="197029" y="10032"/>
                    </a:lnTo>
                    <a:lnTo>
                      <a:pt x="204277" y="5404"/>
                    </a:lnTo>
                    <a:lnTo>
                      <a:pt x="204025" y="3987"/>
                    </a:lnTo>
                    <a:lnTo>
                      <a:pt x="202488" y="0"/>
                    </a:lnTo>
                    <a:lnTo>
                      <a:pt x="195084" y="1904"/>
                    </a:lnTo>
                    <a:lnTo>
                      <a:pt x="192074" y="2654"/>
                    </a:lnTo>
                    <a:lnTo>
                      <a:pt x="182817" y="5337"/>
                    </a:lnTo>
                    <a:lnTo>
                      <a:pt x="167546" y="9458"/>
                    </a:lnTo>
                    <a:lnTo>
                      <a:pt x="159880" y="10934"/>
                    </a:lnTo>
                    <a:lnTo>
                      <a:pt x="156336" y="9969"/>
                    </a:lnTo>
                    <a:lnTo>
                      <a:pt x="152831" y="8978"/>
                    </a:lnTo>
                    <a:lnTo>
                      <a:pt x="149301" y="7988"/>
                    </a:lnTo>
                    <a:lnTo>
                      <a:pt x="136813" y="12814"/>
                    </a:lnTo>
                    <a:lnTo>
                      <a:pt x="127183" y="21391"/>
                    </a:lnTo>
                    <a:lnTo>
                      <a:pt x="120357" y="29209"/>
                    </a:lnTo>
                    <a:lnTo>
                      <a:pt x="114415" y="38239"/>
                    </a:lnTo>
                    <a:lnTo>
                      <a:pt x="110250" y="50119"/>
                    </a:lnTo>
                    <a:lnTo>
                      <a:pt x="110895" y="61838"/>
                    </a:lnTo>
                    <a:lnTo>
                      <a:pt x="112267" y="64554"/>
                    </a:lnTo>
                    <a:lnTo>
                      <a:pt x="111505" y="69138"/>
                    </a:lnTo>
                    <a:lnTo>
                      <a:pt x="111124" y="71450"/>
                    </a:lnTo>
                    <a:lnTo>
                      <a:pt x="126555" y="93992"/>
                    </a:lnTo>
                    <a:lnTo>
                      <a:pt x="131864" y="97777"/>
                    </a:lnTo>
                    <a:lnTo>
                      <a:pt x="132562" y="100660"/>
                    </a:lnTo>
                    <a:lnTo>
                      <a:pt x="138315" y="104381"/>
                    </a:lnTo>
                    <a:lnTo>
                      <a:pt x="140677" y="107924"/>
                    </a:lnTo>
                    <a:lnTo>
                      <a:pt x="141858" y="109727"/>
                    </a:lnTo>
                    <a:lnTo>
                      <a:pt x="146532" y="112801"/>
                    </a:lnTo>
                    <a:lnTo>
                      <a:pt x="160350" y="112839"/>
                    </a:lnTo>
                    <a:lnTo>
                      <a:pt x="162648" y="110820"/>
                    </a:lnTo>
                    <a:lnTo>
                      <a:pt x="173153" y="107235"/>
                    </a:lnTo>
                    <a:lnTo>
                      <a:pt x="179512" y="96535"/>
                    </a:lnTo>
                    <a:lnTo>
                      <a:pt x="183267" y="82453"/>
                    </a:lnTo>
                    <a:lnTo>
                      <a:pt x="185961" y="68722"/>
                    </a:lnTo>
                    <a:lnTo>
                      <a:pt x="189137" y="59075"/>
                    </a:lnTo>
                    <a:lnTo>
                      <a:pt x="189547" y="58470"/>
                    </a:lnTo>
                    <a:lnTo>
                      <a:pt x="188645" y="54203"/>
                    </a:lnTo>
                    <a:lnTo>
                      <a:pt x="184911" y="49809"/>
                    </a:lnTo>
                    <a:lnTo>
                      <a:pt x="181406" y="47637"/>
                    </a:lnTo>
                    <a:close/>
                  </a:path>
                  <a:path w="335318" h="302132">
                    <a:moveTo>
                      <a:pt x="21577" y="117525"/>
                    </a:moveTo>
                    <a:lnTo>
                      <a:pt x="19141" y="116708"/>
                    </a:lnTo>
                    <a:lnTo>
                      <a:pt x="19799" y="118046"/>
                    </a:lnTo>
                    <a:lnTo>
                      <a:pt x="21577" y="117525"/>
                    </a:lnTo>
                    <a:close/>
                  </a:path>
                  <a:path w="335318" h="302132">
                    <a:moveTo>
                      <a:pt x="39230" y="88468"/>
                    </a:moveTo>
                    <a:lnTo>
                      <a:pt x="38531" y="86855"/>
                    </a:lnTo>
                    <a:lnTo>
                      <a:pt x="38968" y="88051"/>
                    </a:lnTo>
                    <a:lnTo>
                      <a:pt x="39230" y="88468"/>
                    </a:lnTo>
                    <a:close/>
                  </a:path>
                  <a:path w="335318" h="302132">
                    <a:moveTo>
                      <a:pt x="317728" y="170687"/>
                    </a:moveTo>
                    <a:lnTo>
                      <a:pt x="317461" y="167424"/>
                    </a:lnTo>
                    <a:lnTo>
                      <a:pt x="321919" y="167754"/>
                    </a:lnTo>
                    <a:lnTo>
                      <a:pt x="323786" y="166331"/>
                    </a:lnTo>
                    <a:lnTo>
                      <a:pt x="331750" y="161650"/>
                    </a:lnTo>
                    <a:lnTo>
                      <a:pt x="333940" y="154051"/>
                    </a:lnTo>
                    <a:lnTo>
                      <a:pt x="335318" y="152158"/>
                    </a:lnTo>
                    <a:lnTo>
                      <a:pt x="332356" y="138328"/>
                    </a:lnTo>
                    <a:lnTo>
                      <a:pt x="326328" y="127193"/>
                    </a:lnTo>
                    <a:lnTo>
                      <a:pt x="317687" y="118573"/>
                    </a:lnTo>
                    <a:lnTo>
                      <a:pt x="306888" y="112290"/>
                    </a:lnTo>
                    <a:lnTo>
                      <a:pt x="294386" y="108166"/>
                    </a:lnTo>
                    <a:lnTo>
                      <a:pt x="280635" y="106022"/>
                    </a:lnTo>
                    <a:lnTo>
                      <a:pt x="266090" y="105678"/>
                    </a:lnTo>
                    <a:lnTo>
                      <a:pt x="251205" y="106958"/>
                    </a:lnTo>
                    <a:lnTo>
                      <a:pt x="232891" y="110733"/>
                    </a:lnTo>
                    <a:lnTo>
                      <a:pt x="220259" y="115243"/>
                    </a:lnTo>
                    <a:lnTo>
                      <a:pt x="210654" y="120180"/>
                    </a:lnTo>
                    <a:lnTo>
                      <a:pt x="206273" y="123012"/>
                    </a:lnTo>
                    <a:lnTo>
                      <a:pt x="200609" y="126923"/>
                    </a:lnTo>
                    <a:lnTo>
                      <a:pt x="198970" y="129565"/>
                    </a:lnTo>
                    <a:lnTo>
                      <a:pt x="196519" y="132930"/>
                    </a:lnTo>
                    <a:lnTo>
                      <a:pt x="195694" y="136613"/>
                    </a:lnTo>
                    <a:lnTo>
                      <a:pt x="196291" y="140449"/>
                    </a:lnTo>
                    <a:lnTo>
                      <a:pt x="196913" y="144322"/>
                    </a:lnTo>
                    <a:lnTo>
                      <a:pt x="198500" y="148424"/>
                    </a:lnTo>
                    <a:lnTo>
                      <a:pt x="201815" y="150698"/>
                    </a:lnTo>
                    <a:lnTo>
                      <a:pt x="214735" y="149906"/>
                    </a:lnTo>
                    <a:lnTo>
                      <a:pt x="229126" y="149629"/>
                    </a:lnTo>
                    <a:lnTo>
                      <a:pt x="243865" y="150338"/>
                    </a:lnTo>
                    <a:lnTo>
                      <a:pt x="257828" y="152502"/>
                    </a:lnTo>
                    <a:lnTo>
                      <a:pt x="269892" y="156590"/>
                    </a:lnTo>
                    <a:lnTo>
                      <a:pt x="278934" y="163072"/>
                    </a:lnTo>
                    <a:lnTo>
                      <a:pt x="282854" y="169265"/>
                    </a:lnTo>
                    <a:lnTo>
                      <a:pt x="283324" y="172338"/>
                    </a:lnTo>
                    <a:lnTo>
                      <a:pt x="284098" y="174891"/>
                    </a:lnTo>
                    <a:lnTo>
                      <a:pt x="289796" y="173601"/>
                    </a:lnTo>
                    <a:lnTo>
                      <a:pt x="295830" y="174952"/>
                    </a:lnTo>
                    <a:lnTo>
                      <a:pt x="299275" y="175552"/>
                    </a:lnTo>
                    <a:lnTo>
                      <a:pt x="302234" y="176021"/>
                    </a:lnTo>
                    <a:lnTo>
                      <a:pt x="309473" y="174370"/>
                    </a:lnTo>
                    <a:lnTo>
                      <a:pt x="314312" y="173189"/>
                    </a:lnTo>
                    <a:lnTo>
                      <a:pt x="317728" y="170687"/>
                    </a:lnTo>
                    <a:close/>
                  </a:path>
                  <a:path w="335318" h="302132">
                    <a:moveTo>
                      <a:pt x="47307" y="283565"/>
                    </a:moveTo>
                    <a:lnTo>
                      <a:pt x="48958" y="281584"/>
                    </a:lnTo>
                    <a:lnTo>
                      <a:pt x="51892" y="284568"/>
                    </a:lnTo>
                    <a:lnTo>
                      <a:pt x="53886" y="286588"/>
                    </a:lnTo>
                    <a:lnTo>
                      <a:pt x="54749" y="291833"/>
                    </a:lnTo>
                    <a:lnTo>
                      <a:pt x="57035" y="293242"/>
                    </a:lnTo>
                    <a:lnTo>
                      <a:pt x="59677" y="293065"/>
                    </a:lnTo>
                    <a:lnTo>
                      <a:pt x="62318" y="292874"/>
                    </a:lnTo>
                    <a:lnTo>
                      <a:pt x="64947" y="292734"/>
                    </a:lnTo>
                    <a:lnTo>
                      <a:pt x="65912" y="295668"/>
                    </a:lnTo>
                    <a:lnTo>
                      <a:pt x="66395" y="297129"/>
                    </a:lnTo>
                    <a:lnTo>
                      <a:pt x="69773" y="296887"/>
                    </a:lnTo>
                    <a:lnTo>
                      <a:pt x="73177" y="296659"/>
                    </a:lnTo>
                    <a:lnTo>
                      <a:pt x="76555" y="296417"/>
                    </a:lnTo>
                    <a:lnTo>
                      <a:pt x="78460" y="296837"/>
                    </a:lnTo>
                    <a:lnTo>
                      <a:pt x="84213" y="299821"/>
                    </a:lnTo>
                    <a:lnTo>
                      <a:pt x="85902" y="300291"/>
                    </a:lnTo>
                    <a:lnTo>
                      <a:pt x="89661" y="299999"/>
                    </a:lnTo>
                    <a:lnTo>
                      <a:pt x="93446" y="299770"/>
                    </a:lnTo>
                    <a:lnTo>
                      <a:pt x="97205" y="299491"/>
                    </a:lnTo>
                    <a:lnTo>
                      <a:pt x="109247" y="299139"/>
                    </a:lnTo>
                    <a:lnTo>
                      <a:pt x="120279" y="293499"/>
                    </a:lnTo>
                    <a:lnTo>
                      <a:pt x="120586" y="293293"/>
                    </a:lnTo>
                    <a:lnTo>
                      <a:pt x="124650" y="290563"/>
                    </a:lnTo>
                    <a:lnTo>
                      <a:pt x="129120" y="290982"/>
                    </a:lnTo>
                    <a:lnTo>
                      <a:pt x="132702" y="287908"/>
                    </a:lnTo>
                    <a:lnTo>
                      <a:pt x="137909" y="283425"/>
                    </a:lnTo>
                    <a:lnTo>
                      <a:pt x="145021" y="274675"/>
                    </a:lnTo>
                    <a:lnTo>
                      <a:pt x="148348" y="268643"/>
                    </a:lnTo>
                    <a:lnTo>
                      <a:pt x="152049" y="257320"/>
                    </a:lnTo>
                    <a:lnTo>
                      <a:pt x="153312" y="243220"/>
                    </a:lnTo>
                    <a:lnTo>
                      <a:pt x="152462" y="228810"/>
                    </a:lnTo>
                    <a:lnTo>
                      <a:pt x="149826" y="216556"/>
                    </a:lnTo>
                    <a:lnTo>
                      <a:pt x="146329" y="209562"/>
                    </a:lnTo>
                    <a:lnTo>
                      <a:pt x="143459" y="206349"/>
                    </a:lnTo>
                    <a:lnTo>
                      <a:pt x="140030" y="206349"/>
                    </a:lnTo>
                    <a:lnTo>
                      <a:pt x="133692" y="207073"/>
                    </a:lnTo>
                    <a:lnTo>
                      <a:pt x="131279" y="209613"/>
                    </a:lnTo>
                    <a:lnTo>
                      <a:pt x="124650" y="210553"/>
                    </a:lnTo>
                    <a:lnTo>
                      <a:pt x="122796" y="213499"/>
                    </a:lnTo>
                    <a:lnTo>
                      <a:pt x="119964" y="217931"/>
                    </a:lnTo>
                    <a:lnTo>
                      <a:pt x="113461" y="228041"/>
                    </a:lnTo>
                    <a:lnTo>
                      <a:pt x="108369" y="232867"/>
                    </a:lnTo>
                    <a:lnTo>
                      <a:pt x="99132" y="239741"/>
                    </a:lnTo>
                    <a:lnTo>
                      <a:pt x="87893" y="245029"/>
                    </a:lnTo>
                    <a:lnTo>
                      <a:pt x="75570" y="248356"/>
                    </a:lnTo>
                    <a:lnTo>
                      <a:pt x="63081" y="249346"/>
                    </a:lnTo>
                    <a:lnTo>
                      <a:pt x="51347" y="247622"/>
                    </a:lnTo>
                    <a:lnTo>
                      <a:pt x="41286" y="242809"/>
                    </a:lnTo>
                    <a:lnTo>
                      <a:pt x="38404" y="241465"/>
                    </a:lnTo>
                    <a:lnTo>
                      <a:pt x="39039" y="242125"/>
                    </a:lnTo>
                    <a:lnTo>
                      <a:pt x="40385" y="246329"/>
                    </a:lnTo>
                    <a:lnTo>
                      <a:pt x="43325" y="258870"/>
                    </a:lnTo>
                    <a:lnTo>
                      <a:pt x="46146" y="272596"/>
                    </a:lnTo>
                    <a:lnTo>
                      <a:pt x="45758" y="278180"/>
                    </a:lnTo>
                    <a:lnTo>
                      <a:pt x="47307" y="283565"/>
                    </a:lnTo>
                    <a:close/>
                  </a:path>
                  <a:path w="335318" h="302132">
                    <a:moveTo>
                      <a:pt x="293319" y="291693"/>
                    </a:moveTo>
                    <a:lnTo>
                      <a:pt x="295884" y="293027"/>
                    </a:lnTo>
                    <a:lnTo>
                      <a:pt x="300215" y="288569"/>
                    </a:lnTo>
                    <a:lnTo>
                      <a:pt x="300418" y="284048"/>
                    </a:lnTo>
                    <a:lnTo>
                      <a:pt x="302526" y="281774"/>
                    </a:lnTo>
                    <a:lnTo>
                      <a:pt x="301054" y="269547"/>
                    </a:lnTo>
                    <a:lnTo>
                      <a:pt x="296729" y="257644"/>
                    </a:lnTo>
                    <a:lnTo>
                      <a:pt x="289947" y="246262"/>
                    </a:lnTo>
                    <a:lnTo>
                      <a:pt x="281099" y="235596"/>
                    </a:lnTo>
                    <a:lnTo>
                      <a:pt x="270579" y="225843"/>
                    </a:lnTo>
                    <a:lnTo>
                      <a:pt x="258781" y="217199"/>
                    </a:lnTo>
                    <a:lnTo>
                      <a:pt x="246098" y="209860"/>
                    </a:lnTo>
                    <a:lnTo>
                      <a:pt x="232923" y="204022"/>
                    </a:lnTo>
                    <a:lnTo>
                      <a:pt x="219649" y="199882"/>
                    </a:lnTo>
                    <a:lnTo>
                      <a:pt x="206670" y="197635"/>
                    </a:lnTo>
                    <a:lnTo>
                      <a:pt x="201917" y="197319"/>
                    </a:lnTo>
                    <a:lnTo>
                      <a:pt x="195833" y="201968"/>
                    </a:lnTo>
                    <a:lnTo>
                      <a:pt x="193230" y="200825"/>
                    </a:lnTo>
                    <a:lnTo>
                      <a:pt x="189661" y="208064"/>
                    </a:lnTo>
                    <a:lnTo>
                      <a:pt x="189814" y="209143"/>
                    </a:lnTo>
                    <a:lnTo>
                      <a:pt x="193459" y="216420"/>
                    </a:lnTo>
                    <a:lnTo>
                      <a:pt x="201815" y="219405"/>
                    </a:lnTo>
                    <a:lnTo>
                      <a:pt x="207975" y="224497"/>
                    </a:lnTo>
                    <a:lnTo>
                      <a:pt x="209905" y="226110"/>
                    </a:lnTo>
                    <a:lnTo>
                      <a:pt x="215061" y="235076"/>
                    </a:lnTo>
                    <a:lnTo>
                      <a:pt x="217525" y="235750"/>
                    </a:lnTo>
                    <a:lnTo>
                      <a:pt x="220294" y="239064"/>
                    </a:lnTo>
                    <a:lnTo>
                      <a:pt x="222110" y="248170"/>
                    </a:lnTo>
                    <a:lnTo>
                      <a:pt x="223913" y="248170"/>
                    </a:lnTo>
                    <a:lnTo>
                      <a:pt x="225805" y="250736"/>
                    </a:lnTo>
                    <a:lnTo>
                      <a:pt x="223773" y="256768"/>
                    </a:lnTo>
                    <a:lnTo>
                      <a:pt x="225590" y="259143"/>
                    </a:lnTo>
                    <a:lnTo>
                      <a:pt x="225729" y="269951"/>
                    </a:lnTo>
                    <a:lnTo>
                      <a:pt x="222326" y="272795"/>
                    </a:lnTo>
                    <a:lnTo>
                      <a:pt x="223367" y="275488"/>
                    </a:lnTo>
                    <a:lnTo>
                      <a:pt x="223888" y="276758"/>
                    </a:lnTo>
                    <a:lnTo>
                      <a:pt x="228206" y="279869"/>
                    </a:lnTo>
                    <a:lnTo>
                      <a:pt x="230123" y="279501"/>
                    </a:lnTo>
                    <a:lnTo>
                      <a:pt x="240231" y="284411"/>
                    </a:lnTo>
                    <a:lnTo>
                      <a:pt x="253576" y="294156"/>
                    </a:lnTo>
                    <a:lnTo>
                      <a:pt x="261864" y="301810"/>
                    </a:lnTo>
                    <a:lnTo>
                      <a:pt x="262064" y="302132"/>
                    </a:lnTo>
                    <a:lnTo>
                      <a:pt x="275712" y="301083"/>
                    </a:lnTo>
                    <a:lnTo>
                      <a:pt x="283712" y="296427"/>
                    </a:lnTo>
                    <a:lnTo>
                      <a:pt x="290067" y="293065"/>
                    </a:lnTo>
                    <a:lnTo>
                      <a:pt x="293319" y="291693"/>
                    </a:lnTo>
                    <a:close/>
                  </a:path>
                  <a:path w="335318" h="302132">
                    <a:moveTo>
                      <a:pt x="18021" y="116331"/>
                    </a:moveTo>
                    <a:lnTo>
                      <a:pt x="19141" y="116708"/>
                    </a:lnTo>
                    <a:lnTo>
                      <a:pt x="18338" y="115074"/>
                    </a:lnTo>
                    <a:lnTo>
                      <a:pt x="7470" y="121445"/>
                    </a:lnTo>
                    <a:lnTo>
                      <a:pt x="2227" y="133080"/>
                    </a:lnTo>
                    <a:lnTo>
                      <a:pt x="0" y="136613"/>
                    </a:lnTo>
                    <a:lnTo>
                      <a:pt x="2044" y="145600"/>
                    </a:lnTo>
                    <a:lnTo>
                      <a:pt x="7580" y="154620"/>
                    </a:lnTo>
                    <a:lnTo>
                      <a:pt x="15990" y="163218"/>
                    </a:lnTo>
                    <a:lnTo>
                      <a:pt x="26660" y="170939"/>
                    </a:lnTo>
                    <a:lnTo>
                      <a:pt x="38974" y="177327"/>
                    </a:lnTo>
                    <a:lnTo>
                      <a:pt x="52316" y="181928"/>
                    </a:lnTo>
                    <a:lnTo>
                      <a:pt x="66072" y="184287"/>
                    </a:lnTo>
                    <a:lnTo>
                      <a:pt x="79625" y="183949"/>
                    </a:lnTo>
                    <a:lnTo>
                      <a:pt x="85559" y="182778"/>
                    </a:lnTo>
                    <a:lnTo>
                      <a:pt x="90271" y="181546"/>
                    </a:lnTo>
                    <a:lnTo>
                      <a:pt x="98310" y="180924"/>
                    </a:lnTo>
                    <a:lnTo>
                      <a:pt x="102552" y="178803"/>
                    </a:lnTo>
                    <a:lnTo>
                      <a:pt x="110168" y="173955"/>
                    </a:lnTo>
                    <a:lnTo>
                      <a:pt x="119509" y="165652"/>
                    </a:lnTo>
                    <a:lnTo>
                      <a:pt x="125804" y="155496"/>
                    </a:lnTo>
                    <a:lnTo>
                      <a:pt x="124980" y="146202"/>
                    </a:lnTo>
                    <a:lnTo>
                      <a:pt x="121649" y="136428"/>
                    </a:lnTo>
                    <a:lnTo>
                      <a:pt x="114721" y="132524"/>
                    </a:lnTo>
                    <a:lnTo>
                      <a:pt x="105468" y="132359"/>
                    </a:lnTo>
                    <a:lnTo>
                      <a:pt x="95162" y="133804"/>
                    </a:lnTo>
                    <a:lnTo>
                      <a:pt x="85075" y="134731"/>
                    </a:lnTo>
                    <a:lnTo>
                      <a:pt x="76481" y="133010"/>
                    </a:lnTo>
                    <a:lnTo>
                      <a:pt x="75120" y="132206"/>
                    </a:lnTo>
                    <a:lnTo>
                      <a:pt x="64765" y="127181"/>
                    </a:lnTo>
                    <a:lnTo>
                      <a:pt x="54902" y="116874"/>
                    </a:lnTo>
                    <a:lnTo>
                      <a:pt x="46619" y="104546"/>
                    </a:lnTo>
                    <a:lnTo>
                      <a:pt x="41001" y="93455"/>
                    </a:lnTo>
                    <a:lnTo>
                      <a:pt x="40220" y="91478"/>
                    </a:lnTo>
                    <a:lnTo>
                      <a:pt x="38968" y="88051"/>
                    </a:lnTo>
                    <a:lnTo>
                      <a:pt x="36918" y="84785"/>
                    </a:lnTo>
                    <a:lnTo>
                      <a:pt x="35483" y="85674"/>
                    </a:lnTo>
                    <a:lnTo>
                      <a:pt x="31254" y="90589"/>
                    </a:lnTo>
                    <a:lnTo>
                      <a:pt x="31978" y="94894"/>
                    </a:lnTo>
                    <a:lnTo>
                      <a:pt x="31318" y="106794"/>
                    </a:lnTo>
                    <a:lnTo>
                      <a:pt x="27571" y="106565"/>
                    </a:lnTo>
                    <a:lnTo>
                      <a:pt x="25679" y="106464"/>
                    </a:lnTo>
                    <a:lnTo>
                      <a:pt x="25311" y="110769"/>
                    </a:lnTo>
                    <a:lnTo>
                      <a:pt x="22847" y="115341"/>
                    </a:lnTo>
                    <a:lnTo>
                      <a:pt x="21577" y="117525"/>
                    </a:lnTo>
                    <a:lnTo>
                      <a:pt x="19799" y="118046"/>
                    </a:lnTo>
                    <a:lnTo>
                      <a:pt x="18021" y="116331"/>
                    </a:lnTo>
                    <a:close/>
                  </a:path>
                </a:pathLst>
              </a:custGeom>
              <a:solidFill>
                <a:srgbClr val="F06136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0" name="object 20"/>
          <p:cNvSpPr/>
          <p:nvPr/>
        </p:nvSpPr>
        <p:spPr>
          <a:xfrm>
            <a:off x="2636651" y="6776349"/>
            <a:ext cx="508287" cy="3484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78545" y="2822478"/>
            <a:ext cx="3455145" cy="4482172"/>
          </a:xfrm>
          <a:custGeom>
            <a:avLst/>
            <a:gdLst/>
            <a:ahLst/>
            <a:cxnLst/>
            <a:rect l="l" t="t" r="r" b="b"/>
            <a:pathLst>
              <a:path w="3467188" h="4482172">
                <a:moveTo>
                  <a:pt x="3467188" y="132308"/>
                </a:moveTo>
                <a:lnTo>
                  <a:pt x="3466479" y="118715"/>
                </a:lnTo>
                <a:lnTo>
                  <a:pt x="3464215" y="104664"/>
                </a:lnTo>
                <a:lnTo>
                  <a:pt x="3460477" y="91144"/>
                </a:lnTo>
                <a:lnTo>
                  <a:pt x="3455349" y="78235"/>
                </a:lnTo>
                <a:lnTo>
                  <a:pt x="3448914" y="66020"/>
                </a:lnTo>
                <a:lnTo>
                  <a:pt x="3441258" y="54580"/>
                </a:lnTo>
                <a:lnTo>
                  <a:pt x="3432463" y="43997"/>
                </a:lnTo>
                <a:lnTo>
                  <a:pt x="3422615" y="34353"/>
                </a:lnTo>
                <a:lnTo>
                  <a:pt x="3411796" y="25729"/>
                </a:lnTo>
                <a:lnTo>
                  <a:pt x="3400092" y="18208"/>
                </a:lnTo>
                <a:lnTo>
                  <a:pt x="3387586" y="11871"/>
                </a:lnTo>
                <a:lnTo>
                  <a:pt x="3374362" y="6800"/>
                </a:lnTo>
                <a:lnTo>
                  <a:pt x="3360504" y="3076"/>
                </a:lnTo>
                <a:lnTo>
                  <a:pt x="3346096" y="782"/>
                </a:lnTo>
                <a:lnTo>
                  <a:pt x="3331222" y="0"/>
                </a:lnTo>
                <a:lnTo>
                  <a:pt x="144040" y="0"/>
                </a:lnTo>
              </a:path>
              <a:path w="3467188" h="4482172">
                <a:moveTo>
                  <a:pt x="144040" y="4482172"/>
                </a:moveTo>
                <a:lnTo>
                  <a:pt x="3467188" y="4482172"/>
                </a:lnTo>
                <a:lnTo>
                  <a:pt x="3467188" y="132308"/>
                </a:lnTo>
              </a:path>
            </a:pathLst>
          </a:custGeom>
          <a:ln w="19050">
            <a:solidFill>
              <a:srgbClr val="0076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lang="en-GB" dirty="0"/>
          </a:p>
        </p:txBody>
      </p:sp>
      <p:sp>
        <p:nvSpPr>
          <p:cNvPr id="22" name="object 22"/>
          <p:cNvSpPr/>
          <p:nvPr/>
        </p:nvSpPr>
        <p:spPr>
          <a:xfrm>
            <a:off x="184133" y="6877584"/>
            <a:ext cx="649210" cy="2169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7064" y="870112"/>
            <a:ext cx="3002983" cy="14785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GB" sz="1200" i="1" dirty="0" smtClean="0"/>
              <a:t>“We are for a long time engaged in the promotion of diversity”… “We wish to reaffirm the principle of the access to all – men and women – to the whole of our business”. </a:t>
            </a:r>
          </a:p>
          <a:p>
            <a:endParaRPr lang="en-GB" sz="1200" i="1" dirty="0" smtClean="0"/>
          </a:p>
          <a:p>
            <a:r>
              <a:rPr lang="en-GB" sz="1200" i="1" dirty="0" smtClean="0"/>
              <a:t>Philippe </a:t>
            </a:r>
            <a:r>
              <a:rPr lang="en-GB" sz="1200" i="1" dirty="0" err="1" smtClean="0"/>
              <a:t>Sasseigne</a:t>
            </a:r>
            <a:r>
              <a:rPr lang="en-GB" sz="1200" i="1" dirty="0" smtClean="0"/>
              <a:t>, Director of the Division of the Nuclear Production (June 2016 Fem' </a:t>
            </a:r>
            <a:r>
              <a:rPr lang="en-GB" sz="1200" i="1" dirty="0" err="1" smtClean="0"/>
              <a:t>Energia</a:t>
            </a:r>
            <a:r>
              <a:rPr lang="en-GB" sz="1200" i="1" dirty="0" smtClean="0"/>
              <a:t> 2016 Award Ceremony).</a:t>
            </a:r>
            <a:endParaRPr lang="en-GB" sz="1200" dirty="0"/>
          </a:p>
        </p:txBody>
      </p:sp>
      <p:sp>
        <p:nvSpPr>
          <p:cNvPr id="16" name="object 16"/>
          <p:cNvSpPr txBox="1"/>
          <p:nvPr/>
        </p:nvSpPr>
        <p:spPr>
          <a:xfrm>
            <a:off x="3935150" y="175522"/>
            <a:ext cx="2114723" cy="533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13" defTabSz="838200" fontAlgn="base">
              <a:lnSpc>
                <a:spcPts val="1505"/>
              </a:lnSpc>
              <a:spcBef>
                <a:spcPts val="75"/>
              </a:spcBef>
              <a:spcAft>
                <a:spcPct val="0"/>
              </a:spcAft>
            </a:pPr>
            <a:r>
              <a:rPr sz="1300" b="1" dirty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information</a:t>
            </a:r>
          </a:p>
          <a:p>
            <a:pPr marL="11113" marR="26670" defTabSz="838200" fontAlgn="base">
              <a:lnSpc>
                <a:spcPct val="95825"/>
              </a:lnSpc>
              <a:spcBef>
                <a:spcPts val="914"/>
              </a:spcBef>
              <a:spcAft>
                <a:spcPct val="0"/>
              </a:spcAft>
            </a:pPr>
            <a:r>
              <a:rPr sz="1300" b="1" dirty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the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-51842" y="2941136"/>
            <a:ext cx="3151889" cy="985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725">
              <a:lnSpc>
                <a:spcPts val="1305"/>
              </a:lnSpc>
              <a:spcBef>
                <a:spcPts val="65"/>
              </a:spcBef>
            </a:pPr>
            <a:r>
              <a:rPr lang="en-US" sz="1400" b="1" spc="-21" dirty="0" smtClean="0">
                <a:solidFill>
                  <a:srgbClr val="0076BD"/>
                </a:solidFill>
                <a:cs typeface="Times New Roman"/>
              </a:rPr>
              <a:t>W</a:t>
            </a:r>
            <a:r>
              <a:rPr lang="en-US" sz="1400" b="1" spc="0" dirty="0" smtClean="0">
                <a:solidFill>
                  <a:srgbClr val="0076BD"/>
                </a:solidFill>
                <a:cs typeface="Times New Roman"/>
              </a:rPr>
              <a:t>omen</a:t>
            </a:r>
            <a:r>
              <a:rPr lang="en-US" sz="1400" b="1" spc="41" dirty="0" smtClean="0">
                <a:solidFill>
                  <a:srgbClr val="0076BD"/>
                </a:solidFill>
                <a:cs typeface="Times New Roman"/>
              </a:rPr>
              <a:t> </a:t>
            </a:r>
            <a:r>
              <a:rPr lang="en-US" sz="1400" b="1" spc="0" dirty="0" smtClean="0">
                <a:solidFill>
                  <a:srgbClr val="0076BD"/>
                </a:solidFill>
                <a:cs typeface="Times New Roman"/>
              </a:rPr>
              <a:t>in</a:t>
            </a:r>
            <a:r>
              <a:rPr lang="en-US" sz="1400" b="1" spc="94" dirty="0" smtClean="0">
                <a:solidFill>
                  <a:srgbClr val="0076BD"/>
                </a:solidFill>
                <a:cs typeface="Times New Roman"/>
              </a:rPr>
              <a:t> </a:t>
            </a:r>
            <a:r>
              <a:rPr lang="en-US" sz="1400" b="1" spc="0" dirty="0" smtClean="0">
                <a:solidFill>
                  <a:srgbClr val="0076BD"/>
                </a:solidFill>
                <a:cs typeface="Times New Roman"/>
              </a:rPr>
              <a:t>the</a:t>
            </a:r>
            <a:r>
              <a:rPr lang="en-US" sz="1400" b="1" spc="290" dirty="0" smtClean="0">
                <a:solidFill>
                  <a:srgbClr val="0076BD"/>
                </a:solidFill>
                <a:cs typeface="Times New Roman"/>
              </a:rPr>
              <a:t> </a:t>
            </a:r>
            <a:r>
              <a:rPr lang="en-US" sz="1400" b="1" spc="0" dirty="0" smtClean="0">
                <a:solidFill>
                  <a:srgbClr val="0076BD"/>
                </a:solidFill>
                <a:cs typeface="Times New Roman"/>
              </a:rPr>
              <a:t>nuclear </a:t>
            </a:r>
            <a:r>
              <a:rPr lang="en-US" sz="1400" b="1" spc="5" dirty="0" smtClean="0">
                <a:solidFill>
                  <a:srgbClr val="0076BD"/>
                </a:solidFill>
                <a:cs typeface="Times New Roman"/>
              </a:rPr>
              <a:t> </a:t>
            </a:r>
            <a:r>
              <a:rPr lang="en-US" sz="1400" b="1" spc="0" dirty="0" smtClean="0">
                <a:solidFill>
                  <a:srgbClr val="0076BD"/>
                </a:solidFill>
                <a:cs typeface="Times New Roman"/>
              </a:rPr>
              <a:t>industry</a:t>
            </a:r>
            <a:endParaRPr lang="en-US" sz="1400" b="1" dirty="0" smtClean="0">
              <a:cs typeface="Times New Roman"/>
            </a:endParaRPr>
          </a:p>
          <a:p>
            <a:pPr marL="180975" algn="just">
              <a:lnSpc>
                <a:spcPct val="95825"/>
              </a:lnSpc>
              <a:spcBef>
                <a:spcPts val="219"/>
              </a:spcBef>
            </a:pPr>
            <a:r>
              <a:rPr lang="en-US" sz="1100" spc="19" dirty="0" err="1" smtClean="0">
                <a:cs typeface="Times New Roman"/>
              </a:rPr>
              <a:t>W</a:t>
            </a:r>
            <a:r>
              <a:rPr lang="en-US" sz="1100" spc="0" dirty="0" err="1" smtClean="0">
                <a:cs typeface="Times New Roman"/>
              </a:rPr>
              <a:t>iN</a:t>
            </a:r>
            <a:r>
              <a:rPr lang="en-US" sz="1100" spc="-76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(</a:t>
            </a:r>
            <a:r>
              <a:rPr lang="en-US" sz="1100" spc="-14" dirty="0" smtClean="0">
                <a:cs typeface="Times New Roman"/>
              </a:rPr>
              <a:t>W</a:t>
            </a:r>
            <a:r>
              <a:rPr lang="en-US" sz="1100" spc="0" dirty="0" smtClean="0">
                <a:cs typeface="Times New Roman"/>
              </a:rPr>
              <a:t>omen</a:t>
            </a:r>
            <a:r>
              <a:rPr lang="en-US" sz="1100" spc="159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in</a:t>
            </a:r>
            <a:r>
              <a:rPr lang="en-US" sz="1100" spc="25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Nuclear)</a:t>
            </a:r>
            <a:r>
              <a:rPr lang="en-US" sz="1100" spc="25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is</a:t>
            </a:r>
            <a:r>
              <a:rPr lang="en-US" sz="1100" spc="-25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a</a:t>
            </a:r>
            <a:r>
              <a:rPr lang="en-US" sz="1100" spc="70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network </a:t>
            </a:r>
            <a:r>
              <a:rPr lang="en-US" sz="1100" spc="35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of</a:t>
            </a:r>
            <a:r>
              <a:rPr lang="en-US" sz="1100" spc="67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women </a:t>
            </a:r>
            <a:r>
              <a:rPr lang="en-US" sz="1100" spc="37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working in</a:t>
            </a:r>
            <a:r>
              <a:rPr lang="en-US" sz="1100" spc="25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nuclear</a:t>
            </a:r>
            <a:r>
              <a:rPr lang="en-US" sz="1100" spc="149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field</a:t>
            </a:r>
            <a:r>
              <a:rPr lang="en-US" sz="1100" spc="157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(energ</a:t>
            </a:r>
            <a:r>
              <a:rPr lang="en-US" sz="1100" spc="-79" dirty="0" smtClean="0">
                <a:cs typeface="Times New Roman"/>
              </a:rPr>
              <a:t>y</a:t>
            </a:r>
            <a:r>
              <a:rPr lang="en-US" sz="1100" spc="0" dirty="0" smtClean="0">
                <a:cs typeface="Times New Roman"/>
              </a:rPr>
              <a:t>,</a:t>
            </a:r>
            <a:r>
              <a:rPr lang="en-US" sz="1100" spc="126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ae</a:t>
            </a:r>
            <a:r>
              <a:rPr lang="en-US" sz="1100" spc="-16" dirty="0" smtClean="0">
                <a:cs typeface="Times New Roman"/>
              </a:rPr>
              <a:t>r</a:t>
            </a:r>
            <a:r>
              <a:rPr lang="en-US" sz="1100" spc="0" dirty="0" smtClean="0">
                <a:cs typeface="Times New Roman"/>
              </a:rPr>
              <a:t>ospace,</a:t>
            </a:r>
            <a:r>
              <a:rPr lang="en-US" sz="1100" spc="19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medicine,</a:t>
            </a:r>
            <a:r>
              <a:rPr lang="en-US" sz="1100" spc="191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biolog</a:t>
            </a:r>
            <a:r>
              <a:rPr lang="en-US" sz="1100" spc="-79" dirty="0" smtClean="0">
                <a:cs typeface="Times New Roman"/>
              </a:rPr>
              <a:t>y</a:t>
            </a:r>
            <a:r>
              <a:rPr lang="en-US" sz="1100" spc="0" dirty="0" smtClean="0">
                <a:cs typeface="Times New Roman"/>
              </a:rPr>
              <a:t>,</a:t>
            </a:r>
            <a:r>
              <a:rPr lang="en-US" sz="1100" spc="74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art…). </a:t>
            </a:r>
            <a:r>
              <a:rPr lang="en-US" sz="1100" spc="19" dirty="0" err="1" smtClean="0">
                <a:cs typeface="Times New Roman"/>
              </a:rPr>
              <a:t>W</a:t>
            </a:r>
            <a:r>
              <a:rPr lang="en-US" sz="1100" spc="0" dirty="0" err="1" smtClean="0">
                <a:cs typeface="Times New Roman"/>
              </a:rPr>
              <a:t>iN</a:t>
            </a:r>
            <a:r>
              <a:rPr lang="en-US" sz="1100" spc="-76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France</a:t>
            </a:r>
            <a:r>
              <a:rPr lang="en-US" sz="1100" spc="71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and</a:t>
            </a:r>
            <a:r>
              <a:rPr lang="en-US" sz="1100" spc="159" dirty="0" smtClean="0">
                <a:cs typeface="Times New Roman"/>
              </a:rPr>
              <a:t> </a:t>
            </a:r>
            <a:r>
              <a:rPr lang="en-US" sz="1100" spc="19" dirty="0" err="1" smtClean="0">
                <a:cs typeface="Times New Roman"/>
              </a:rPr>
              <a:t>W</a:t>
            </a:r>
            <a:r>
              <a:rPr lang="en-US" sz="1100" spc="0" dirty="0" err="1" smtClean="0">
                <a:cs typeface="Times New Roman"/>
              </a:rPr>
              <a:t>iN</a:t>
            </a:r>
            <a:r>
              <a:rPr lang="en-US" sz="1100" spc="-76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Eu</a:t>
            </a:r>
            <a:r>
              <a:rPr lang="en-US" sz="1100" spc="-14" dirty="0" smtClean="0">
                <a:cs typeface="Times New Roman"/>
              </a:rPr>
              <a:t>r</a:t>
            </a:r>
            <a:r>
              <a:rPr lang="en-US" sz="1100" spc="0" dirty="0" smtClean="0">
                <a:cs typeface="Times New Roman"/>
              </a:rPr>
              <a:t>ope</a:t>
            </a:r>
            <a:r>
              <a:rPr lang="en-US" sz="1100" spc="110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belong</a:t>
            </a:r>
            <a:r>
              <a:rPr lang="en-US" sz="1100" spc="209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to</a:t>
            </a:r>
            <a:r>
              <a:rPr lang="en-US" sz="1100" spc="117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the </a:t>
            </a:r>
            <a:r>
              <a:rPr lang="en-US" sz="1100" spc="19" dirty="0" err="1" smtClean="0">
                <a:cs typeface="Times New Roman"/>
              </a:rPr>
              <a:t>W</a:t>
            </a:r>
            <a:r>
              <a:rPr lang="en-US" sz="1100" spc="0" dirty="0" err="1" smtClean="0">
                <a:cs typeface="Times New Roman"/>
              </a:rPr>
              <a:t>iN</a:t>
            </a:r>
            <a:r>
              <a:rPr lang="en-US" sz="1100" spc="-76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Global</a:t>
            </a:r>
            <a:r>
              <a:rPr lang="en-US" sz="1100" spc="71" dirty="0" smtClean="0">
                <a:cs typeface="Times New Roman"/>
              </a:rPr>
              <a:t> </a:t>
            </a:r>
            <a:r>
              <a:rPr lang="en-US" sz="1100" spc="-16" dirty="0" smtClean="0">
                <a:cs typeface="Times New Roman"/>
              </a:rPr>
              <a:t>r</a:t>
            </a:r>
            <a:r>
              <a:rPr lang="en-US" sz="1100" spc="0" dirty="0" smtClean="0">
                <a:cs typeface="Times New Roman"/>
              </a:rPr>
              <a:t>ep</a:t>
            </a:r>
            <a:r>
              <a:rPr lang="en-US" sz="1100" spc="-16" dirty="0" smtClean="0">
                <a:cs typeface="Times New Roman"/>
              </a:rPr>
              <a:t>r</a:t>
            </a:r>
            <a:r>
              <a:rPr lang="en-US" sz="1100" spc="0" dirty="0" smtClean="0">
                <a:cs typeface="Times New Roman"/>
              </a:rPr>
              <a:t>esented</a:t>
            </a:r>
            <a:r>
              <a:rPr lang="en-US" sz="1100" spc="23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in</a:t>
            </a:r>
            <a:r>
              <a:rPr lang="en-US" sz="1100" spc="25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more than 100</a:t>
            </a:r>
            <a:r>
              <a:rPr lang="en-US" sz="1100" spc="118" dirty="0" smtClean="0">
                <a:cs typeface="Times New Roman"/>
              </a:rPr>
              <a:t> </a:t>
            </a:r>
            <a:r>
              <a:rPr lang="en-US" sz="1100" spc="0" dirty="0" smtClean="0">
                <a:cs typeface="Times New Roman"/>
              </a:rPr>
              <a:t>countries</a:t>
            </a:r>
            <a:endParaRPr lang="en-US" sz="600" dirty="0">
              <a:latin typeface="Frutiger Light" pitchFamily="34" charset="0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-51842" y="4088942"/>
            <a:ext cx="3096242" cy="2525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725" marR="5919">
              <a:lnSpc>
                <a:spcPts val="1305"/>
              </a:lnSpc>
              <a:spcBef>
                <a:spcPts val="65"/>
              </a:spcBef>
            </a:pPr>
            <a:r>
              <a:rPr lang="en-GB" sz="1400" b="1" spc="0" dirty="0" smtClean="0">
                <a:solidFill>
                  <a:srgbClr val="0076BD"/>
                </a:solidFill>
                <a:cs typeface="Times New Roman"/>
              </a:rPr>
              <a:t>The</a:t>
            </a:r>
            <a:r>
              <a:rPr lang="en-GB" sz="1400" b="1" spc="94" dirty="0" smtClean="0">
                <a:solidFill>
                  <a:srgbClr val="0076BD"/>
                </a:solidFill>
                <a:cs typeface="Times New Roman"/>
              </a:rPr>
              <a:t> </a:t>
            </a:r>
            <a:r>
              <a:rPr lang="en-GB" sz="1400" b="1" spc="0" dirty="0" smtClean="0">
                <a:solidFill>
                  <a:srgbClr val="0076BD"/>
                </a:solidFill>
                <a:cs typeface="Times New Roman"/>
              </a:rPr>
              <a:t>main</a:t>
            </a:r>
            <a:r>
              <a:rPr lang="en-GB" sz="1400" b="1" spc="216" dirty="0" smtClean="0">
                <a:solidFill>
                  <a:srgbClr val="0076BD"/>
                </a:solidFill>
                <a:cs typeface="Times New Roman"/>
              </a:rPr>
              <a:t> </a:t>
            </a:r>
            <a:r>
              <a:rPr lang="en-GB" sz="1400" b="1" spc="0" dirty="0" smtClean="0">
                <a:solidFill>
                  <a:srgbClr val="0076BD"/>
                </a:solidFill>
                <a:cs typeface="Times New Roman"/>
              </a:rPr>
              <a:t>goals</a:t>
            </a:r>
            <a:r>
              <a:rPr lang="en-GB" sz="1400" b="1" spc="-9" dirty="0" smtClean="0">
                <a:solidFill>
                  <a:srgbClr val="0076BD"/>
                </a:solidFill>
                <a:cs typeface="Times New Roman"/>
              </a:rPr>
              <a:t> </a:t>
            </a:r>
            <a:r>
              <a:rPr lang="en-GB" sz="1400" b="1" spc="0" dirty="0" smtClean="0">
                <a:solidFill>
                  <a:srgbClr val="0076BD"/>
                </a:solidFill>
                <a:cs typeface="Times New Roman"/>
              </a:rPr>
              <a:t>of</a:t>
            </a:r>
            <a:r>
              <a:rPr lang="en-GB" sz="1400" b="1" spc="234" dirty="0" smtClean="0">
                <a:solidFill>
                  <a:srgbClr val="0076BD"/>
                </a:solidFill>
                <a:cs typeface="Times New Roman"/>
              </a:rPr>
              <a:t> </a:t>
            </a:r>
            <a:r>
              <a:rPr lang="en-GB" sz="1400" b="1" spc="0" dirty="0" err="1" smtClean="0">
                <a:solidFill>
                  <a:srgbClr val="0076BD"/>
                </a:solidFill>
                <a:cs typeface="Times New Roman"/>
              </a:rPr>
              <a:t>WiN</a:t>
            </a:r>
            <a:r>
              <a:rPr lang="en-GB" sz="1400" b="1" spc="34" dirty="0" smtClean="0">
                <a:solidFill>
                  <a:srgbClr val="0076BD"/>
                </a:solidFill>
                <a:cs typeface="Times New Roman"/>
              </a:rPr>
              <a:t> </a:t>
            </a:r>
            <a:r>
              <a:rPr lang="en-GB" sz="1400" b="1" spc="0" dirty="0" smtClean="0">
                <a:solidFill>
                  <a:srgbClr val="0076BD"/>
                </a:solidFill>
                <a:cs typeface="Times New Roman"/>
              </a:rPr>
              <a:t>France and </a:t>
            </a:r>
            <a:r>
              <a:rPr lang="en-GB" sz="1400" b="1" spc="0" dirty="0" err="1" smtClean="0">
                <a:solidFill>
                  <a:srgbClr val="0076BD"/>
                </a:solidFill>
                <a:cs typeface="Times New Roman"/>
              </a:rPr>
              <a:t>WiN</a:t>
            </a:r>
            <a:r>
              <a:rPr lang="en-GB" sz="1400" b="1" spc="0" dirty="0" smtClean="0">
                <a:solidFill>
                  <a:srgbClr val="0076BD"/>
                </a:solidFill>
                <a:cs typeface="Times New Roman"/>
              </a:rPr>
              <a:t> Europe are </a:t>
            </a:r>
            <a:r>
              <a:rPr lang="en-GB" sz="1200" b="1" spc="0" dirty="0" smtClean="0">
                <a:solidFill>
                  <a:srgbClr val="0076BD"/>
                </a:solidFill>
                <a:cs typeface="Times New Roman"/>
              </a:rPr>
              <a:t>:</a:t>
            </a:r>
          </a:p>
          <a:p>
            <a:pPr marL="180975" algn="just"/>
            <a:r>
              <a:rPr lang="en-GB" sz="1100" dirty="0" smtClean="0"/>
              <a:t>• to promote the scientific and technical careers and to facilitate the access to the first job for the young people, </a:t>
            </a:r>
          </a:p>
          <a:p>
            <a:pPr marL="180975" algn="just"/>
            <a:r>
              <a:rPr lang="en-GB" sz="1100" dirty="0" smtClean="0"/>
              <a:t>• to contribute to the development of the diversity and gender balance in the jobs in the nuclear industry by preparing the talents of tomorrow. </a:t>
            </a:r>
          </a:p>
          <a:p>
            <a:pPr marL="180975"/>
            <a:r>
              <a:rPr lang="en-GB" sz="1100" dirty="0" smtClean="0"/>
              <a:t>• to communicate on the assets of nuclear energy. </a:t>
            </a:r>
          </a:p>
          <a:p>
            <a:pPr marL="180975" algn="just"/>
            <a:r>
              <a:rPr lang="en-GB" sz="1100" dirty="0" smtClean="0"/>
              <a:t>• to exchange experience and to share good practices. </a:t>
            </a:r>
          </a:p>
          <a:p>
            <a:pPr marL="180975" algn="just"/>
            <a:r>
              <a:rPr lang="en-GB" sz="1100" dirty="0" smtClean="0"/>
              <a:t>• to offer its competences and its collective expertise to the actors of the sector, in particular, in the fields of the education and the transmission of knowledge. </a:t>
            </a:r>
          </a:p>
          <a:p>
            <a:pPr marL="12700" marR="5919">
              <a:lnSpc>
                <a:spcPct val="95825"/>
              </a:lnSpc>
              <a:spcBef>
                <a:spcPts val="214"/>
              </a:spcBef>
            </a:pPr>
            <a:endParaRPr lang="en-GB" sz="800" dirty="0">
              <a:latin typeface="Frutiger Light" pitchFamily="34" charset="0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365" y="7116984"/>
            <a:ext cx="850481" cy="1062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00"/>
              </a:lnSpc>
              <a:spcBef>
                <a:spcPts val="40"/>
              </a:spcBef>
            </a:pPr>
            <a:r>
              <a:rPr sz="800" dirty="0">
                <a:solidFill>
                  <a:srgbClr val="363435"/>
                </a:solidFill>
                <a:cs typeface="Times New Roman"/>
                <a:hlinkClick r:id="rId8"/>
              </a:rPr>
              <a:t>ww</a:t>
            </a:r>
            <a:r>
              <a:rPr sz="800" spc="-39" dirty="0">
                <a:solidFill>
                  <a:srgbClr val="363435"/>
                </a:solidFill>
                <a:cs typeface="Times New Roman"/>
                <a:hlinkClick r:id="rId8"/>
              </a:rPr>
              <a:t>w</a:t>
            </a:r>
            <a:r>
              <a:rPr sz="800" spc="0" dirty="0">
                <a:solidFill>
                  <a:srgbClr val="363435"/>
                </a:solidFill>
                <a:cs typeface="Times New Roman"/>
                <a:hlinkClick r:id="rId8"/>
              </a:rPr>
              <a:t>.win-france.fr</a:t>
            </a:r>
            <a:endParaRPr sz="800" dirty="0"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1449" y="5529053"/>
            <a:ext cx="3050501" cy="367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5"/>
              </a:lnSpc>
              <a:spcBef>
                <a:spcPts val="60"/>
              </a:spcBef>
            </a:pPr>
            <a:r>
              <a:rPr b="1" i="1" spc="0" dirty="0">
                <a:solidFill>
                  <a:srgbClr val="FF9933"/>
                </a:solidFill>
                <a:cs typeface="Times New Roman"/>
              </a:rPr>
              <a:t>Energy </a:t>
            </a:r>
            <a:r>
              <a:rPr b="1" i="1" spc="51" dirty="0">
                <a:solidFill>
                  <a:srgbClr val="FF9933"/>
                </a:solidFill>
                <a:cs typeface="Times New Roman"/>
              </a:rPr>
              <a:t> </a:t>
            </a:r>
            <a:r>
              <a:rPr b="1" i="1" spc="0" dirty="0">
                <a:solidFill>
                  <a:srgbClr val="FF9933"/>
                </a:solidFill>
                <a:cs typeface="Times New Roman"/>
              </a:rPr>
              <a:t>is</a:t>
            </a:r>
            <a:r>
              <a:rPr b="1" i="1" spc="88" dirty="0">
                <a:solidFill>
                  <a:srgbClr val="FF9933"/>
                </a:solidFill>
                <a:cs typeface="Times New Roman"/>
              </a:rPr>
              <a:t> </a:t>
            </a:r>
            <a:r>
              <a:rPr b="1" i="1" spc="0" dirty="0">
                <a:solidFill>
                  <a:srgbClr val="FF9933"/>
                </a:solidFill>
                <a:cs typeface="Times New Roman"/>
              </a:rPr>
              <a:t>our</a:t>
            </a:r>
            <a:r>
              <a:rPr b="1" i="1" spc="204" dirty="0">
                <a:solidFill>
                  <a:srgbClr val="FF9933"/>
                </a:solidFill>
                <a:cs typeface="Times New Roman"/>
              </a:rPr>
              <a:t> </a:t>
            </a:r>
            <a:r>
              <a:rPr b="1" i="1" spc="0" dirty="0">
                <a:solidFill>
                  <a:srgbClr val="FF9933"/>
                </a:solidFill>
                <a:cs typeface="Times New Roman"/>
              </a:rPr>
              <a:t>future,</a:t>
            </a:r>
            <a:r>
              <a:rPr b="1" i="1" spc="-8" dirty="0">
                <a:solidFill>
                  <a:srgbClr val="FF9933"/>
                </a:solidFill>
                <a:cs typeface="Times New Roman"/>
              </a:rPr>
              <a:t> </a:t>
            </a:r>
            <a:r>
              <a:rPr b="1" i="1" spc="0" dirty="0">
                <a:solidFill>
                  <a:srgbClr val="FF9933"/>
                </a:solidFill>
                <a:cs typeface="Times New Roman"/>
              </a:rPr>
              <a:t>save</a:t>
            </a:r>
            <a:r>
              <a:rPr b="1" i="1" spc="69" dirty="0">
                <a:solidFill>
                  <a:srgbClr val="FF9933"/>
                </a:solidFill>
                <a:cs typeface="Times New Roman"/>
              </a:rPr>
              <a:t> </a:t>
            </a:r>
            <a:r>
              <a:rPr b="1" i="1" spc="0" dirty="0">
                <a:solidFill>
                  <a:srgbClr val="FF9933"/>
                </a:solidFill>
                <a:cs typeface="Times New Roman"/>
              </a:rPr>
              <a:t>it!</a:t>
            </a:r>
            <a:endParaRPr b="1" i="1" dirty="0">
              <a:solidFill>
                <a:srgbClr val="FF9933"/>
              </a:solidFill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87383" y="6642282"/>
            <a:ext cx="3306017" cy="206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endParaRPr sz="1600" b="1" i="1" dirty="0"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31294" y="6752275"/>
            <a:ext cx="2161030" cy="589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7" marR="407" defTabSz="839328">
              <a:lnSpc>
                <a:spcPct val="95825"/>
              </a:lnSpc>
              <a:spcBef>
                <a:spcPts val="5"/>
              </a:spcBef>
              <a:defRPr/>
            </a:pPr>
            <a:r>
              <a:rPr lang="fr-FR" sz="600" dirty="0">
                <a:solidFill>
                  <a:srgbClr val="0076BD"/>
                </a:solidFill>
                <a:latin typeface="Times New Roman"/>
                <a:cs typeface="Times New Roman"/>
              </a:rPr>
              <a:t>EDF</a:t>
            </a:r>
            <a:endParaRPr lang="fr-FR" sz="600" dirty="0">
              <a:latin typeface="Times New Roman"/>
              <a:cs typeface="Times New Roman"/>
            </a:endParaRPr>
          </a:p>
          <a:p>
            <a:pPr marL="11657" marR="407" defTabSz="839328">
              <a:lnSpc>
                <a:spcPct val="95825"/>
              </a:lnSpc>
              <a:spcBef>
                <a:spcPts val="46"/>
              </a:spcBef>
              <a:defRPr/>
            </a:pPr>
            <a:r>
              <a:rPr lang="fr-FR" sz="600" dirty="0">
                <a:solidFill>
                  <a:srgbClr val="0076BD"/>
                </a:solidFill>
                <a:latin typeface="Times New Roman"/>
                <a:cs typeface="Times New Roman"/>
              </a:rPr>
              <a:t>Direction du Parc Nucléaire et Thermique - DRHM</a:t>
            </a:r>
            <a:endParaRPr lang="fr-FR" sz="600" dirty="0">
              <a:latin typeface="Times New Roman"/>
              <a:cs typeface="Times New Roman"/>
            </a:endParaRPr>
          </a:p>
          <a:p>
            <a:pPr marL="11657" defTabSz="839328">
              <a:lnSpc>
                <a:spcPts val="686"/>
              </a:lnSpc>
              <a:spcBef>
                <a:spcPts val="46"/>
              </a:spcBef>
              <a:defRPr/>
            </a:pPr>
            <a:r>
              <a:rPr lang="fr-FR" sz="600" dirty="0">
                <a:solidFill>
                  <a:srgbClr val="0076BD"/>
                </a:solidFill>
                <a:latin typeface="Times New Roman"/>
                <a:cs typeface="Times New Roman"/>
              </a:rPr>
              <a:t>Cap</a:t>
            </a:r>
            <a:r>
              <a:rPr lang="fr-FR" sz="600" spc="114" dirty="0">
                <a:solidFill>
                  <a:srgbClr val="0076BD"/>
                </a:solidFill>
                <a:latin typeface="Times New Roman"/>
                <a:cs typeface="Times New Roman"/>
              </a:rPr>
              <a:t> </a:t>
            </a:r>
            <a:r>
              <a:rPr lang="fr-FR" sz="600" dirty="0">
                <a:solidFill>
                  <a:srgbClr val="0076BD"/>
                </a:solidFill>
                <a:latin typeface="Times New Roman"/>
                <a:cs typeface="Times New Roman"/>
              </a:rPr>
              <a:t>Ampère</a:t>
            </a:r>
            <a:r>
              <a:rPr lang="fr-FR" sz="600" spc="-4" dirty="0">
                <a:solidFill>
                  <a:srgbClr val="0076BD"/>
                </a:solidFill>
                <a:latin typeface="Times New Roman"/>
                <a:cs typeface="Times New Roman"/>
              </a:rPr>
              <a:t> </a:t>
            </a:r>
            <a:r>
              <a:rPr lang="fr-FR" sz="600" dirty="0">
                <a:solidFill>
                  <a:srgbClr val="0076BD"/>
                </a:solidFill>
                <a:latin typeface="Times New Roman"/>
                <a:cs typeface="Times New Roman"/>
              </a:rPr>
              <a:t>-</a:t>
            </a:r>
            <a:r>
              <a:rPr lang="fr-FR" sz="600" spc="17" dirty="0">
                <a:solidFill>
                  <a:srgbClr val="0076BD"/>
                </a:solidFill>
                <a:latin typeface="Times New Roman"/>
                <a:cs typeface="Times New Roman"/>
              </a:rPr>
              <a:t> </a:t>
            </a:r>
            <a:r>
              <a:rPr lang="fr-FR" sz="600" dirty="0">
                <a:solidFill>
                  <a:srgbClr val="0076BD"/>
                </a:solidFill>
                <a:latin typeface="Times New Roman"/>
                <a:cs typeface="Times New Roman"/>
              </a:rPr>
              <a:t>1,</a:t>
            </a:r>
            <a:r>
              <a:rPr lang="fr-FR" sz="600" spc="67" dirty="0">
                <a:solidFill>
                  <a:srgbClr val="0076BD"/>
                </a:solidFill>
                <a:latin typeface="Times New Roman"/>
                <a:cs typeface="Times New Roman"/>
              </a:rPr>
              <a:t> </a:t>
            </a:r>
            <a:r>
              <a:rPr lang="fr-FR" sz="600" dirty="0">
                <a:solidFill>
                  <a:srgbClr val="0076BD"/>
                </a:solidFill>
                <a:latin typeface="Times New Roman"/>
                <a:cs typeface="Times New Roman"/>
              </a:rPr>
              <a:t>place</a:t>
            </a:r>
            <a:r>
              <a:rPr lang="fr-FR" sz="600" spc="-6" dirty="0">
                <a:solidFill>
                  <a:srgbClr val="0076BD"/>
                </a:solidFill>
                <a:latin typeface="Times New Roman"/>
                <a:cs typeface="Times New Roman"/>
              </a:rPr>
              <a:t> </a:t>
            </a:r>
            <a:r>
              <a:rPr lang="fr-FR" sz="600" dirty="0">
                <a:solidFill>
                  <a:srgbClr val="0076BD"/>
                </a:solidFill>
                <a:latin typeface="Times New Roman"/>
                <a:cs typeface="Times New Roman"/>
              </a:rPr>
              <a:t>Pleyel </a:t>
            </a:r>
            <a:r>
              <a:rPr lang="fr-FR" sz="600" spc="3" dirty="0">
                <a:solidFill>
                  <a:srgbClr val="0076BD"/>
                </a:solidFill>
                <a:latin typeface="Times New Roman"/>
                <a:cs typeface="Times New Roman"/>
              </a:rPr>
              <a:t> </a:t>
            </a:r>
            <a:r>
              <a:rPr lang="fr-FR" sz="600" dirty="0">
                <a:solidFill>
                  <a:srgbClr val="0076BD"/>
                </a:solidFill>
                <a:latin typeface="Times New Roman"/>
                <a:cs typeface="Times New Roman"/>
              </a:rPr>
              <a:t>-</a:t>
            </a:r>
            <a:r>
              <a:rPr lang="fr-FR" sz="600" spc="17" dirty="0">
                <a:solidFill>
                  <a:srgbClr val="0076BD"/>
                </a:solidFill>
                <a:latin typeface="Times New Roman"/>
                <a:cs typeface="Times New Roman"/>
              </a:rPr>
              <a:t> </a:t>
            </a:r>
            <a:r>
              <a:rPr lang="fr-FR" sz="600" dirty="0">
                <a:solidFill>
                  <a:srgbClr val="0076BD"/>
                </a:solidFill>
                <a:latin typeface="Times New Roman"/>
                <a:cs typeface="Times New Roman"/>
              </a:rPr>
              <a:t>93282 </a:t>
            </a:r>
            <a:r>
              <a:rPr lang="fr-FR" sz="600" spc="33" dirty="0">
                <a:solidFill>
                  <a:srgbClr val="0076BD"/>
                </a:solidFill>
                <a:latin typeface="Times New Roman"/>
                <a:cs typeface="Times New Roman"/>
              </a:rPr>
              <a:t> </a:t>
            </a:r>
            <a:r>
              <a:rPr lang="fr-FR" sz="600" dirty="0">
                <a:solidFill>
                  <a:srgbClr val="0076BD"/>
                </a:solidFill>
                <a:latin typeface="Times New Roman"/>
                <a:cs typeface="Times New Roman"/>
              </a:rPr>
              <a:t>Saint- Denis Cedex</a:t>
            </a:r>
            <a:endParaRPr lang="fr-FR" sz="400" dirty="0">
              <a:latin typeface="Times New Roman"/>
              <a:cs typeface="Times New Roman"/>
            </a:endParaRPr>
          </a:p>
          <a:p>
            <a:pPr marL="12700" marR="13143">
              <a:lnSpc>
                <a:spcPct val="95825"/>
              </a:lnSpc>
              <a:spcBef>
                <a:spcPts val="190"/>
              </a:spcBef>
            </a:pPr>
            <a:r>
              <a:rPr sz="500" spc="4" dirty="0" smtClean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ED</a:t>
            </a:r>
            <a:r>
              <a:rPr sz="500" spc="0" dirty="0" smtClean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F</a:t>
            </a:r>
            <a:r>
              <a:rPr sz="500" spc="-31" dirty="0" smtClean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 </a:t>
            </a:r>
            <a:r>
              <a:rPr sz="500" spc="4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SA</a:t>
            </a:r>
            <a:r>
              <a:rPr sz="500" spc="0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,</a:t>
            </a:r>
            <a:r>
              <a:rPr sz="500" spc="9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 </a:t>
            </a:r>
            <a:r>
              <a:rPr sz="500" spc="5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Shar</a:t>
            </a:r>
            <a:r>
              <a:rPr sz="500" spc="0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e</a:t>
            </a:r>
            <a:r>
              <a:rPr sz="500" spc="30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 </a:t>
            </a:r>
            <a:r>
              <a:rPr sz="500" spc="5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Capita</a:t>
            </a:r>
            <a:r>
              <a:rPr sz="500" spc="0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l</a:t>
            </a:r>
            <a:r>
              <a:rPr sz="500" spc="20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 </a:t>
            </a:r>
            <a:r>
              <a:rPr sz="500" spc="4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o</a:t>
            </a:r>
            <a:r>
              <a:rPr sz="500" spc="0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f</a:t>
            </a:r>
            <a:r>
              <a:rPr sz="500" spc="22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 </a:t>
            </a:r>
            <a:r>
              <a:rPr lang="fr-FR" sz="500" spc="22" dirty="0" smtClean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 1 505 133 838€ </a:t>
            </a:r>
            <a:r>
              <a:rPr sz="500" spc="0" dirty="0" smtClean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–</a:t>
            </a:r>
            <a:r>
              <a:rPr sz="500" spc="25" dirty="0" smtClean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 </a:t>
            </a:r>
            <a:r>
              <a:rPr sz="500" spc="4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55</a:t>
            </a:r>
            <a:r>
              <a:rPr sz="500" spc="0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2</a:t>
            </a:r>
            <a:r>
              <a:rPr sz="500" spc="107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 </a:t>
            </a:r>
            <a:r>
              <a:rPr sz="500" spc="4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08</a:t>
            </a:r>
            <a:r>
              <a:rPr sz="500" spc="0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1</a:t>
            </a:r>
            <a:r>
              <a:rPr sz="500" spc="107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 </a:t>
            </a:r>
            <a:r>
              <a:rPr sz="500" spc="4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31</a:t>
            </a:r>
            <a:r>
              <a:rPr sz="500" spc="0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7</a:t>
            </a:r>
            <a:r>
              <a:rPr sz="500" spc="107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 </a:t>
            </a:r>
            <a:r>
              <a:rPr sz="500" spc="4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R.C.</a:t>
            </a:r>
            <a:r>
              <a:rPr sz="500" spc="0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S</a:t>
            </a:r>
            <a:r>
              <a:rPr sz="500" spc="-34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 </a:t>
            </a:r>
            <a:r>
              <a:rPr sz="500" spc="4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Paris</a:t>
            </a:r>
            <a:endParaRPr sz="500" dirty="0">
              <a:latin typeface="Frutiger Light" pitchFamily="34" charset="0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5"/>
              </a:spcBef>
            </a:pPr>
            <a:r>
              <a:rPr sz="500" spc="5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Hea</a:t>
            </a:r>
            <a:r>
              <a:rPr sz="500" spc="0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d</a:t>
            </a:r>
            <a:r>
              <a:rPr sz="500" spc="15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 </a:t>
            </a:r>
            <a:r>
              <a:rPr sz="500" spc="4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O</a:t>
            </a:r>
            <a:r>
              <a:rPr sz="500" spc="-4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f</a:t>
            </a:r>
            <a:r>
              <a:rPr sz="500" spc="4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fice</a:t>
            </a:r>
            <a:r>
              <a:rPr sz="500" spc="0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: </a:t>
            </a:r>
            <a:r>
              <a:rPr sz="500" spc="32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 </a:t>
            </a:r>
            <a:r>
              <a:rPr sz="500" spc="4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22-3</a:t>
            </a:r>
            <a:r>
              <a:rPr sz="500" spc="0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0 </a:t>
            </a:r>
            <a:r>
              <a:rPr sz="500" spc="4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 </a:t>
            </a:r>
            <a:r>
              <a:rPr sz="500" spc="5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avenu</a:t>
            </a:r>
            <a:r>
              <a:rPr sz="500" spc="0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e</a:t>
            </a:r>
            <a:r>
              <a:rPr sz="500" spc="12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 </a:t>
            </a:r>
            <a:r>
              <a:rPr sz="500" spc="4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d</a:t>
            </a:r>
            <a:r>
              <a:rPr sz="500" spc="0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e </a:t>
            </a:r>
            <a:r>
              <a:rPr sz="500" spc="8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 </a:t>
            </a:r>
            <a:r>
              <a:rPr sz="500" spc="-5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W</a:t>
            </a:r>
            <a:r>
              <a:rPr sz="500" spc="5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agra</a:t>
            </a:r>
            <a:r>
              <a:rPr sz="500" spc="0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m</a:t>
            </a:r>
            <a:r>
              <a:rPr sz="500" spc="5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 </a:t>
            </a:r>
            <a:r>
              <a:rPr sz="500" spc="0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–</a:t>
            </a:r>
            <a:r>
              <a:rPr sz="500" spc="25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 </a:t>
            </a:r>
            <a:r>
              <a:rPr sz="500" spc="4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7538</a:t>
            </a:r>
            <a:r>
              <a:rPr sz="500" spc="0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2 </a:t>
            </a:r>
            <a:r>
              <a:rPr sz="500" spc="37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 </a:t>
            </a:r>
            <a:r>
              <a:rPr sz="500" spc="4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Pari</a:t>
            </a:r>
            <a:r>
              <a:rPr sz="500" spc="0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s</a:t>
            </a:r>
            <a:r>
              <a:rPr sz="500" spc="104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 </a:t>
            </a:r>
            <a:r>
              <a:rPr sz="500" spc="4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Cede</a:t>
            </a:r>
            <a:r>
              <a:rPr sz="500" spc="0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x </a:t>
            </a:r>
            <a:r>
              <a:rPr sz="500" spc="40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 </a:t>
            </a:r>
            <a:r>
              <a:rPr sz="500" spc="4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0</a:t>
            </a:r>
            <a:r>
              <a:rPr sz="500" spc="0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8</a:t>
            </a:r>
            <a:r>
              <a:rPr sz="500" spc="79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 </a:t>
            </a:r>
            <a:r>
              <a:rPr sz="500" spc="0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-</a:t>
            </a:r>
            <a:r>
              <a:rPr sz="500" spc="25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 </a:t>
            </a:r>
            <a:r>
              <a:rPr sz="500" spc="4" dirty="0">
                <a:solidFill>
                  <a:srgbClr val="727376"/>
                </a:solidFill>
                <a:latin typeface="Frutiger Light" pitchFamily="34" charset="0"/>
                <a:cs typeface="Times New Roman"/>
              </a:rPr>
              <a:t>France</a:t>
            </a:r>
            <a:endParaRPr sz="500" dirty="0">
              <a:latin typeface="Frutiger Light" pitchFamily="34" charset="0"/>
              <a:cs typeface="Times New Roman"/>
            </a:endParaRPr>
          </a:p>
          <a:p>
            <a:pPr marL="11657" marR="13143" defTabSz="839328">
              <a:lnSpc>
                <a:spcPts val="632"/>
              </a:lnSpc>
              <a:spcBef>
                <a:spcPts val="143"/>
              </a:spcBef>
              <a:defRPr/>
            </a:pPr>
            <a:r>
              <a:rPr sz="600" b="1" spc="8" dirty="0">
                <a:solidFill>
                  <a:srgbClr val="F89E32"/>
                </a:solidFill>
                <a:latin typeface="Times New Roman"/>
                <a:cs typeface="Times New Roman"/>
                <a:hlinkClick r:id="rId9"/>
              </a:rPr>
              <a:t>www.edf.com</a:t>
            </a:r>
            <a:endParaRPr sz="600" b="1" spc="8" dirty="0">
              <a:solidFill>
                <a:srgbClr val="F89E32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8701" y="7134432"/>
            <a:ext cx="930164" cy="97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00"/>
              </a:lnSpc>
              <a:spcBef>
                <a:spcPts val="40"/>
              </a:spcBef>
            </a:pPr>
            <a:r>
              <a:rPr sz="800" dirty="0">
                <a:solidFill>
                  <a:srgbClr val="363435"/>
                </a:solidFill>
                <a:cs typeface="Times New Roman"/>
                <a:hlinkClick r:id="rId10"/>
              </a:rPr>
              <a:t>ww</a:t>
            </a:r>
            <a:r>
              <a:rPr sz="800" spc="-39" dirty="0">
                <a:solidFill>
                  <a:srgbClr val="363435"/>
                </a:solidFill>
                <a:cs typeface="Times New Roman"/>
                <a:hlinkClick r:id="rId10"/>
              </a:rPr>
              <a:t>w</a:t>
            </a:r>
            <a:r>
              <a:rPr sz="800" spc="0" dirty="0">
                <a:solidFill>
                  <a:srgbClr val="363435"/>
                </a:solidFill>
                <a:cs typeface="Times New Roman"/>
                <a:hlinkClick r:id="rId10"/>
              </a:rPr>
              <a:t>.win-eu</a:t>
            </a:r>
            <a:r>
              <a:rPr sz="800" spc="-14" dirty="0">
                <a:solidFill>
                  <a:srgbClr val="363435"/>
                </a:solidFill>
                <a:cs typeface="Times New Roman"/>
                <a:hlinkClick r:id="rId10"/>
              </a:rPr>
              <a:t>r</a:t>
            </a:r>
            <a:r>
              <a:rPr sz="800" spc="0" dirty="0">
                <a:solidFill>
                  <a:srgbClr val="363435"/>
                </a:solidFill>
                <a:cs typeface="Times New Roman"/>
                <a:hlinkClick r:id="rId10"/>
              </a:rPr>
              <a:t>ope.org</a:t>
            </a:r>
            <a:endParaRPr sz="800" dirty="0">
              <a:cs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613CC3-0E9A-493B-8BAE-1E75F6D24987}"/>
              </a:ext>
            </a:extLst>
          </p:cNvPr>
          <p:cNvSpPr/>
          <p:nvPr/>
        </p:nvSpPr>
        <p:spPr>
          <a:xfrm>
            <a:off x="7113030" y="6653238"/>
            <a:ext cx="36815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lang="en-US" sz="1700" b="1" i="1" dirty="0">
                <a:solidFill>
                  <a:srgbClr val="303E80"/>
                </a:solidFill>
                <a:cs typeface="Times New Roman"/>
              </a:rPr>
              <a:t>Build</a:t>
            </a:r>
            <a:r>
              <a:rPr lang="en-US" sz="1700" b="1" i="1" spc="64" dirty="0">
                <a:solidFill>
                  <a:srgbClr val="303E80"/>
                </a:solidFill>
                <a:cs typeface="Times New Roman"/>
              </a:rPr>
              <a:t> </a:t>
            </a:r>
            <a:r>
              <a:rPr lang="en-US" sz="1700" b="1" i="1" dirty="0">
                <a:solidFill>
                  <a:srgbClr val="303E80"/>
                </a:solidFill>
                <a:cs typeface="Times New Roman"/>
              </a:rPr>
              <a:t>your</a:t>
            </a:r>
            <a:r>
              <a:rPr lang="en-US" sz="1700" b="1" i="1" spc="160" dirty="0">
                <a:solidFill>
                  <a:srgbClr val="303E80"/>
                </a:solidFill>
                <a:cs typeface="Times New Roman"/>
              </a:rPr>
              <a:t> </a:t>
            </a:r>
            <a:r>
              <a:rPr lang="en-US" sz="1700" b="1" i="1" dirty="0">
                <a:solidFill>
                  <a:srgbClr val="303E80"/>
                </a:solidFill>
                <a:cs typeface="Times New Roman"/>
              </a:rPr>
              <a:t>p</a:t>
            </a:r>
            <a:r>
              <a:rPr lang="en-US" sz="1700" b="1" i="1" spc="-22" dirty="0">
                <a:solidFill>
                  <a:srgbClr val="303E80"/>
                </a:solidFill>
                <a:cs typeface="Times New Roman"/>
              </a:rPr>
              <a:t>r</a:t>
            </a:r>
            <a:r>
              <a:rPr lang="en-US" sz="1700" b="1" i="1" dirty="0">
                <a:solidFill>
                  <a:srgbClr val="303E80"/>
                </a:solidFill>
                <a:cs typeface="Times New Roman"/>
              </a:rPr>
              <a:t>ofessional</a:t>
            </a:r>
            <a:r>
              <a:rPr lang="en-US" sz="1700" b="1" i="1" spc="69" dirty="0">
                <a:solidFill>
                  <a:srgbClr val="303E80"/>
                </a:solidFill>
                <a:cs typeface="Times New Roman"/>
              </a:rPr>
              <a:t> </a:t>
            </a:r>
            <a:r>
              <a:rPr lang="en-US" sz="1700" b="1" i="1" dirty="0">
                <a:solidFill>
                  <a:srgbClr val="303E80"/>
                </a:solidFill>
                <a:cs typeface="Times New Roman"/>
              </a:rPr>
              <a:t>futu</a:t>
            </a:r>
            <a:r>
              <a:rPr lang="en-US" sz="1700" b="1" i="1" spc="-22" dirty="0">
                <a:solidFill>
                  <a:srgbClr val="303E80"/>
                </a:solidFill>
                <a:cs typeface="Times New Roman"/>
              </a:rPr>
              <a:t>r</a:t>
            </a:r>
            <a:r>
              <a:rPr lang="en-US" sz="1700" b="1" i="1" dirty="0">
                <a:solidFill>
                  <a:srgbClr val="303E80"/>
                </a:solidFill>
                <a:cs typeface="Times New Roman"/>
              </a:rPr>
              <a:t>e</a:t>
            </a:r>
            <a:r>
              <a:rPr lang="en-US" sz="1700" b="1" i="1" spc="-73" dirty="0">
                <a:solidFill>
                  <a:srgbClr val="303E80"/>
                </a:solidFill>
                <a:cs typeface="Times New Roman"/>
              </a:rPr>
              <a:t> </a:t>
            </a:r>
            <a:r>
              <a:rPr lang="en-US" sz="1700" b="1" i="1" dirty="0">
                <a:solidFill>
                  <a:srgbClr val="303E80"/>
                </a:solidFill>
                <a:cs typeface="Times New Roman"/>
              </a:rPr>
              <a:t>with us!</a:t>
            </a:r>
            <a:endParaRPr lang="en-US" sz="1700" b="1" i="1" dirty="0">
              <a:cs typeface="Times New Roman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4371655-78B0-4C44-956E-AB298EFB72F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72860" y="3418329"/>
            <a:ext cx="672529" cy="280220"/>
          </a:xfrm>
          <a:prstGeom prst="rect">
            <a:avLst/>
          </a:prstGeom>
        </p:spPr>
      </p:pic>
      <p:pic>
        <p:nvPicPr>
          <p:cNvPr id="156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8958" y="1069779"/>
            <a:ext cx="3569350" cy="541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object 19"/>
          <p:cNvSpPr txBox="1">
            <a:spLocks noChangeArrowheads="1"/>
          </p:cNvSpPr>
          <p:nvPr/>
        </p:nvSpPr>
        <p:spPr bwMode="auto">
          <a:xfrm>
            <a:off x="7189339" y="45924"/>
            <a:ext cx="3528969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63"/>
              </a:spcBef>
            </a:pPr>
            <a:r>
              <a:rPr lang="en-GB" altLang="fr-FR" sz="1800" b="1" dirty="0" smtClean="0">
                <a:solidFill>
                  <a:srgbClr val="F89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are </a:t>
            </a:r>
            <a:r>
              <a:rPr lang="en-GB" altLang="fr-FR" sz="1800" b="1" dirty="0" smtClean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woman then working in the nuclear energy for 3 years, </a:t>
            </a:r>
          </a:p>
          <a:p>
            <a:pPr eaLnBrk="1" hangingPunct="1">
              <a:lnSpc>
                <a:spcPts val="975"/>
              </a:lnSpc>
            </a:pPr>
            <a:endParaRPr lang="en-GB" altLang="fr-FR" sz="1000" b="1" dirty="0" smtClean="0">
              <a:solidFill>
                <a:srgbClr val="FDFD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975"/>
              </a:lnSpc>
            </a:pPr>
            <a:r>
              <a:rPr lang="en-GB" altLang="fr-FR" sz="1000" b="1" dirty="0" smtClean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ts val="975"/>
              </a:lnSpc>
            </a:pPr>
            <a:endParaRPr lang="en-GB" alt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object 16"/>
          <p:cNvSpPr txBox="1">
            <a:spLocks noChangeArrowheads="1"/>
          </p:cNvSpPr>
          <p:nvPr/>
        </p:nvSpPr>
        <p:spPr bwMode="auto">
          <a:xfrm>
            <a:off x="7087787" y="656335"/>
            <a:ext cx="1982156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5188" indent="150813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2388" indent="150813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49588" indent="150813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6788" indent="150813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75"/>
              </a:spcBef>
            </a:pPr>
            <a:r>
              <a:rPr lang="en-GB" altLang="fr-FR" sz="1600" b="1" dirty="0" smtClean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Participate and win</a:t>
            </a:r>
          </a:p>
          <a:p>
            <a:pPr algn="ctr" eaLnBrk="1" hangingPunct="1">
              <a:spcBef>
                <a:spcPts val="75"/>
              </a:spcBef>
            </a:pPr>
            <a:r>
              <a:rPr lang="en-GB" altLang="fr-FR" sz="1600" b="1" dirty="0" smtClean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altLang="fr-FR" sz="1600" dirty="0">
              <a:solidFill>
                <a:srgbClr val="303E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1" name="Image 49" descr="logo_ED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6288" y="7046880"/>
            <a:ext cx="6365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1024" y="7060940"/>
            <a:ext cx="1382376" cy="27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" name="object 13"/>
          <p:cNvSpPr txBox="1">
            <a:spLocks noChangeArrowheads="1"/>
          </p:cNvSpPr>
          <p:nvPr/>
        </p:nvSpPr>
        <p:spPr bwMode="auto">
          <a:xfrm>
            <a:off x="4816722" y="3255313"/>
            <a:ext cx="1925637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200"/>
              </a:lnSpc>
              <a:spcBef>
                <a:spcPts val="63"/>
              </a:spcBef>
            </a:pPr>
            <a:r>
              <a:rPr lang="fr-FR" altLang="fr-FR" sz="1100" b="1" dirty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Contacts</a:t>
            </a:r>
            <a:endParaRPr lang="fr-FR" altLang="fr-F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fr-FR" altLang="fr-FR" sz="900" b="1" dirty="0">
                <a:latin typeface="Calibri" panose="020F0502020204030204" pitchFamily="34" charset="0"/>
              </a:rPr>
              <a:t>Stéphanie JUHEL</a:t>
            </a:r>
          </a:p>
          <a:p>
            <a:pPr eaLnBrk="1" hangingPunct="1"/>
            <a:r>
              <a:rPr lang="fr-FR" altLang="fr-FR" sz="700" dirty="0">
                <a:latin typeface="Calibri" panose="020F0502020204030204" pitchFamily="34" charset="0"/>
              </a:rPr>
              <a:t>Division Production Nucléaire</a:t>
            </a:r>
          </a:p>
          <a:p>
            <a:pPr eaLnBrk="1" hangingPunct="1"/>
            <a:r>
              <a:rPr lang="fr-FR" altLang="fr-FR" sz="700" dirty="0">
                <a:latin typeface="Calibri" panose="020F0502020204030204" pitchFamily="34" charset="0"/>
              </a:rPr>
              <a:t>Délégation Ressources Humaines Management</a:t>
            </a:r>
          </a:p>
          <a:p>
            <a:pPr eaLnBrk="1" hangingPunct="1"/>
            <a:r>
              <a:rPr lang="fr-FR" altLang="fr-FR" sz="700" dirty="0">
                <a:latin typeface="Calibri" panose="020F0502020204030204" pitchFamily="34" charset="0"/>
              </a:rPr>
              <a:t>1 place Pleyel</a:t>
            </a:r>
          </a:p>
          <a:p>
            <a:pPr eaLnBrk="1" hangingPunct="1"/>
            <a:r>
              <a:rPr lang="fr-FR" altLang="fr-FR" sz="700" dirty="0">
                <a:latin typeface="Calibri" panose="020F0502020204030204" pitchFamily="34" charset="0"/>
              </a:rPr>
              <a:t>Bureau B – 06 - 080</a:t>
            </a:r>
          </a:p>
          <a:p>
            <a:pPr eaLnBrk="1" hangingPunct="1"/>
            <a:r>
              <a:rPr lang="fr-FR" altLang="fr-FR" sz="700" dirty="0">
                <a:latin typeface="Calibri" panose="020F0502020204030204" pitchFamily="34" charset="0"/>
              </a:rPr>
              <a:t>93282 Saint-Denis Cedex</a:t>
            </a:r>
          </a:p>
          <a:p>
            <a:pPr eaLnBrk="1" hangingPunct="1">
              <a:spcBef>
                <a:spcPts val="550"/>
              </a:spcBef>
            </a:pPr>
            <a:r>
              <a:rPr lang="fr-FR" altLang="fr-FR" sz="700" dirty="0">
                <a:latin typeface="Calibri" panose="020F0502020204030204" pitchFamily="34" charset="0"/>
              </a:rPr>
              <a:t>Email : femergia@edf.fr</a:t>
            </a:r>
          </a:p>
          <a:p>
            <a:pPr eaLnBrk="1" hangingPunct="1"/>
            <a:r>
              <a:rPr lang="fr-FR" altLang="fr-FR" sz="700" dirty="0">
                <a:latin typeface="Calibri" panose="020F0502020204030204" pitchFamily="34" charset="0"/>
              </a:rPr>
              <a:t> Tél. : +33 (0) 1 43 69 27 73</a:t>
            </a:r>
          </a:p>
          <a:p>
            <a:pPr eaLnBrk="1" hangingPunct="1"/>
            <a:endParaRPr lang="fr-FR" altLang="fr-FR" sz="7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6000"/>
              </a:lnSpc>
              <a:spcBef>
                <a:spcPts val="700"/>
              </a:spcBef>
            </a:pPr>
            <a:r>
              <a:rPr lang="fr-FR" altLang="fr-FR" sz="900" b="1" dirty="0">
                <a:solidFill>
                  <a:srgbClr val="36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Valérie PONTIER</a:t>
            </a:r>
            <a:endParaRPr lang="fr-FR" altLang="fr-FR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6000"/>
              </a:lnSpc>
              <a:spcBef>
                <a:spcPts val="25"/>
              </a:spcBef>
            </a:pPr>
            <a:r>
              <a:rPr lang="fr-FR" altLang="fr-FR" sz="700" dirty="0">
                <a:solidFill>
                  <a:srgbClr val="36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Courriel : contact.win@sfen.org</a:t>
            </a:r>
            <a:endParaRPr lang="fr-FR" altLang="fr-FR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" name="Image 173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993" y="492746"/>
            <a:ext cx="1859117" cy="146305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object 17"/>
          <p:cNvSpPr txBox="1"/>
          <p:nvPr/>
        </p:nvSpPr>
        <p:spPr>
          <a:xfrm>
            <a:off x="3862143" y="2364550"/>
            <a:ext cx="2679700" cy="460375"/>
          </a:xfrm>
          <a:prstGeom prst="rect">
            <a:avLst/>
          </a:prstGeom>
        </p:spPr>
        <p:txBody>
          <a:bodyPr lIns="0" tIns="0" rIns="0" bIns="0"/>
          <a:lstStyle/>
          <a:p>
            <a:pPr marL="11657" defTabSz="839328" eaLnBrk="1" fontAlgn="auto" hangingPunct="1">
              <a:lnSpc>
                <a:spcPts val="1381"/>
              </a:lnSpc>
              <a:spcBef>
                <a:spcPts val="69"/>
              </a:spcBef>
              <a:spcAft>
                <a:spcPts val="0"/>
              </a:spcAft>
              <a:defRPr/>
            </a:pPr>
            <a:r>
              <a:rPr lang="en-US" sz="1300" b="1" spc="-69" dirty="0" smtClean="0">
                <a:solidFill>
                  <a:srgbClr val="303E80"/>
                </a:solidFill>
                <a:latin typeface="Times New Roman"/>
                <a:cs typeface="Times New Roman"/>
              </a:rPr>
              <a:t>Submit your application on</a:t>
            </a:r>
          </a:p>
          <a:p>
            <a:pPr marL="11657" defTabSz="839328" eaLnBrk="1" fontAlgn="auto" hangingPunct="1">
              <a:lnSpc>
                <a:spcPts val="1381"/>
              </a:lnSpc>
              <a:spcBef>
                <a:spcPts val="69"/>
              </a:spcBef>
              <a:spcAft>
                <a:spcPts val="0"/>
              </a:spcAft>
              <a:defRPr/>
            </a:pPr>
            <a:r>
              <a:rPr lang="en-US" sz="1300" b="1" spc="-69" dirty="0" smtClean="0">
                <a:solidFill>
                  <a:srgbClr val="303E80"/>
                </a:solidFill>
                <a:latin typeface="Times New Roman"/>
                <a:cs typeface="Times New Roman"/>
                <a:hlinkClick r:id="rId16"/>
              </a:rPr>
              <a:t>www.edf.fr/FEMEnergia</a:t>
            </a:r>
            <a:endParaRPr lang="en-US" sz="1300" b="1" spc="-69" dirty="0">
              <a:solidFill>
                <a:srgbClr val="303E80"/>
              </a:solidFill>
              <a:latin typeface="Times New Roman"/>
              <a:cs typeface="Times New Roman"/>
            </a:endParaRPr>
          </a:p>
        </p:txBody>
      </p:sp>
      <p:pic>
        <p:nvPicPr>
          <p:cNvPr id="176" name="Image 175">
            <a:extLst>
              <a:ext uri="{FF2B5EF4-FFF2-40B4-BE49-F238E27FC236}">
                <a16:creationId xmlns:a16="http://schemas.microsoft.com/office/drawing/2014/main" xmlns="" id="{F4371655-78B0-4C44-956E-AB298EFB72F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27518" y="428676"/>
            <a:ext cx="672529" cy="280220"/>
          </a:xfrm>
          <a:prstGeom prst="rect">
            <a:avLst/>
          </a:prstGeom>
        </p:spPr>
      </p:pic>
      <p:sp>
        <p:nvSpPr>
          <p:cNvPr id="177" name="object 3"/>
          <p:cNvSpPr txBox="1">
            <a:spLocks noChangeArrowheads="1"/>
          </p:cNvSpPr>
          <p:nvPr/>
        </p:nvSpPr>
        <p:spPr bwMode="auto">
          <a:xfrm rot="16200000">
            <a:off x="5910188" y="6459643"/>
            <a:ext cx="1287082" cy="1846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11113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25"/>
              </a:spcBef>
            </a:pPr>
            <a:r>
              <a:rPr lang="fr-FR" altLang="fr-FR" sz="400" dirty="0">
                <a:solidFill>
                  <a:srgbClr val="727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EDF DPN – DRHM - Photo © Médiathèque EDF – </a:t>
            </a:r>
            <a:r>
              <a:rPr lang="fr-FR" altLang="fr-FR" sz="400" dirty="0" err="1">
                <a:solidFill>
                  <a:srgbClr val="727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Querel</a:t>
            </a:r>
            <a:r>
              <a:rPr lang="fr-FR" altLang="fr-FR" sz="400" dirty="0">
                <a:solidFill>
                  <a:srgbClr val="727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David, </a:t>
            </a:r>
            <a:r>
              <a:rPr lang="fr-FR" altLang="fr-FR" sz="400" dirty="0" smtClean="0">
                <a:solidFill>
                  <a:srgbClr val="727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Didier Marc, Morin Alexis et </a:t>
            </a:r>
            <a:r>
              <a:rPr lang="fr-FR" altLang="fr-FR" sz="400" dirty="0" err="1" smtClean="0">
                <a:solidFill>
                  <a:srgbClr val="727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Balloffet</a:t>
            </a:r>
            <a:r>
              <a:rPr lang="fr-FR" altLang="fr-FR" sz="400" dirty="0" smtClean="0">
                <a:solidFill>
                  <a:srgbClr val="727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Gabrielle</a:t>
            </a:r>
            <a:endParaRPr lang="fr-FR" altLang="fr-FR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Image 44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8391" y="751455"/>
            <a:ext cx="1750698" cy="1328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-139007" y="2034383"/>
            <a:ext cx="3416738" cy="2090955"/>
          </a:xfrm>
          <a:custGeom>
            <a:avLst/>
            <a:gdLst/>
            <a:ahLst/>
            <a:cxnLst/>
            <a:rect l="l" t="t" r="r" b="b"/>
            <a:pathLst>
              <a:path w="3231172" h="1716481">
                <a:moveTo>
                  <a:pt x="3110090" y="1715698"/>
                </a:moveTo>
                <a:lnTo>
                  <a:pt x="3151576" y="1704608"/>
                </a:lnTo>
                <a:lnTo>
                  <a:pt x="3186603" y="1682124"/>
                </a:lnTo>
                <a:lnTo>
                  <a:pt x="3212901" y="1650455"/>
                </a:lnTo>
                <a:lnTo>
                  <a:pt x="3228200" y="1611807"/>
                </a:lnTo>
                <a:lnTo>
                  <a:pt x="3231172" y="1584172"/>
                </a:lnTo>
                <a:lnTo>
                  <a:pt x="3231172" y="0"/>
                </a:lnTo>
                <a:lnTo>
                  <a:pt x="141039" y="0"/>
                </a:lnTo>
                <a:lnTo>
                  <a:pt x="141039" y="1716481"/>
                </a:lnTo>
                <a:lnTo>
                  <a:pt x="3095218" y="1716481"/>
                </a:lnTo>
                <a:lnTo>
                  <a:pt x="3110090" y="1715698"/>
                </a:lnTo>
                <a:close/>
              </a:path>
            </a:pathLst>
          </a:custGeom>
          <a:solidFill>
            <a:srgbClr val="303E80"/>
          </a:solidFill>
          <a:ln>
            <a:solidFill>
              <a:srgbClr val="303E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Frutiger Light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-153651" y="5949260"/>
            <a:ext cx="3270199" cy="1121319"/>
          </a:xfrm>
          <a:custGeom>
            <a:avLst/>
            <a:gdLst/>
            <a:ahLst/>
            <a:cxnLst/>
            <a:rect l="l" t="t" r="r" b="b"/>
            <a:pathLst>
              <a:path w="3270199" h="1825371">
                <a:moveTo>
                  <a:pt x="3270199" y="132308"/>
                </a:moveTo>
                <a:lnTo>
                  <a:pt x="3269490" y="118715"/>
                </a:lnTo>
                <a:lnTo>
                  <a:pt x="3267226" y="104664"/>
                </a:lnTo>
                <a:lnTo>
                  <a:pt x="3263487" y="91144"/>
                </a:lnTo>
                <a:lnTo>
                  <a:pt x="3258359" y="78235"/>
                </a:lnTo>
                <a:lnTo>
                  <a:pt x="3251925" y="66020"/>
                </a:lnTo>
                <a:lnTo>
                  <a:pt x="3244268" y="54580"/>
                </a:lnTo>
                <a:lnTo>
                  <a:pt x="3235474" y="43997"/>
                </a:lnTo>
                <a:lnTo>
                  <a:pt x="3225625" y="34353"/>
                </a:lnTo>
                <a:lnTo>
                  <a:pt x="3214807" y="25729"/>
                </a:lnTo>
                <a:lnTo>
                  <a:pt x="3203102" y="18208"/>
                </a:lnTo>
                <a:lnTo>
                  <a:pt x="3190596" y="11871"/>
                </a:lnTo>
                <a:lnTo>
                  <a:pt x="3177372" y="6800"/>
                </a:lnTo>
                <a:lnTo>
                  <a:pt x="3163514" y="3076"/>
                </a:lnTo>
                <a:lnTo>
                  <a:pt x="3149106" y="782"/>
                </a:lnTo>
                <a:lnTo>
                  <a:pt x="3134233" y="0"/>
                </a:lnTo>
                <a:lnTo>
                  <a:pt x="183014" y="0"/>
                </a:lnTo>
              </a:path>
              <a:path w="3270199" h="1825371">
                <a:moveTo>
                  <a:pt x="183014" y="1825370"/>
                </a:moveTo>
                <a:lnTo>
                  <a:pt x="3270199" y="1825370"/>
                </a:lnTo>
                <a:lnTo>
                  <a:pt x="3270199" y="132308"/>
                </a:lnTo>
              </a:path>
            </a:pathLst>
          </a:custGeom>
          <a:ln w="15240">
            <a:solidFill>
              <a:srgbClr val="303E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Frutiger Light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85021" y="118164"/>
            <a:ext cx="3308379" cy="5576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55"/>
              </a:lnSpc>
              <a:spcBef>
                <a:spcPts val="72"/>
              </a:spcBef>
            </a:pPr>
            <a:r>
              <a:rPr lang="en-GB" sz="1600" spc="0" dirty="0" smtClean="0">
                <a:solidFill>
                  <a:srgbClr val="303E80"/>
                </a:solidFill>
                <a:cs typeface="Times New Roman"/>
              </a:rPr>
              <a:t>Nuclear</a:t>
            </a:r>
            <a:r>
              <a:rPr lang="en-GB" sz="1600" spc="268" dirty="0" smtClean="0">
                <a:solidFill>
                  <a:srgbClr val="303E80"/>
                </a:solidFill>
                <a:cs typeface="Times New Roman"/>
              </a:rPr>
              <a:t> </a:t>
            </a:r>
            <a:r>
              <a:rPr lang="en-GB" sz="1600" spc="0" dirty="0" smtClean="0">
                <a:solidFill>
                  <a:srgbClr val="303E80"/>
                </a:solidFill>
                <a:cs typeface="Times New Roman"/>
              </a:rPr>
              <a:t>powe</a:t>
            </a:r>
            <a:r>
              <a:rPr lang="en-GB" sz="1600" spc="-125" dirty="0" smtClean="0">
                <a:solidFill>
                  <a:srgbClr val="303E80"/>
                </a:solidFill>
                <a:cs typeface="Times New Roman"/>
              </a:rPr>
              <a:t>r</a:t>
            </a:r>
            <a:r>
              <a:rPr lang="en-GB" sz="1600" spc="0" dirty="0" smtClean="0">
                <a:solidFill>
                  <a:srgbClr val="303E80"/>
                </a:solidFill>
                <a:cs typeface="Times New Roman"/>
              </a:rPr>
              <a:t>,</a:t>
            </a:r>
            <a:r>
              <a:rPr lang="en-GB" sz="1600" spc="39" dirty="0" smtClean="0">
                <a:solidFill>
                  <a:srgbClr val="303E80"/>
                </a:solidFill>
                <a:cs typeface="Times New Roman"/>
              </a:rPr>
              <a:t> </a:t>
            </a:r>
            <a:r>
              <a:rPr lang="en-GB" sz="1600" spc="0" dirty="0" smtClean="0">
                <a:solidFill>
                  <a:srgbClr val="303E80"/>
                </a:solidFill>
                <a:cs typeface="Times New Roman"/>
              </a:rPr>
              <a:t>a</a:t>
            </a:r>
            <a:r>
              <a:rPr lang="en-GB" sz="1600" spc="114" dirty="0" smtClean="0">
                <a:solidFill>
                  <a:srgbClr val="303E80"/>
                </a:solidFill>
                <a:cs typeface="Times New Roman"/>
              </a:rPr>
              <a:t> </a:t>
            </a:r>
            <a:r>
              <a:rPr lang="en-GB" sz="1600" spc="0" dirty="0" smtClean="0">
                <a:solidFill>
                  <a:srgbClr val="303E80"/>
                </a:solidFill>
                <a:cs typeface="Times New Roman"/>
              </a:rPr>
              <a:t>sou</a:t>
            </a:r>
            <a:r>
              <a:rPr lang="en-GB" sz="1600" spc="-25" dirty="0" smtClean="0">
                <a:solidFill>
                  <a:srgbClr val="303E80"/>
                </a:solidFill>
                <a:cs typeface="Times New Roman"/>
              </a:rPr>
              <a:t>r</a:t>
            </a:r>
            <a:r>
              <a:rPr lang="en-GB" sz="1600" spc="0" dirty="0" smtClean="0">
                <a:solidFill>
                  <a:srgbClr val="303E80"/>
                </a:solidFill>
                <a:cs typeface="Times New Roman"/>
              </a:rPr>
              <a:t>ce of</a:t>
            </a:r>
            <a:r>
              <a:rPr lang="en-GB" sz="1600" spc="264" dirty="0" smtClean="0">
                <a:solidFill>
                  <a:srgbClr val="303E80"/>
                </a:solidFill>
                <a:cs typeface="Times New Roman"/>
              </a:rPr>
              <a:t> </a:t>
            </a:r>
            <a:r>
              <a:rPr lang="en-GB" sz="1600" spc="0" dirty="0" smtClean="0">
                <a:solidFill>
                  <a:srgbClr val="303E80"/>
                </a:solidFill>
                <a:cs typeface="Times New Roman"/>
              </a:rPr>
              <a:t>energy </a:t>
            </a:r>
          </a:p>
          <a:p>
            <a:pPr>
              <a:lnSpc>
                <a:spcPts val="1455"/>
              </a:lnSpc>
              <a:spcBef>
                <a:spcPts val="72"/>
              </a:spcBef>
            </a:pPr>
            <a:r>
              <a:rPr lang="en-GB" sz="1600" spc="0" dirty="0" smtClean="0">
                <a:solidFill>
                  <a:srgbClr val="303E80"/>
                </a:solidFill>
                <a:cs typeface="Times New Roman"/>
              </a:rPr>
              <a:t>for the</a:t>
            </a:r>
            <a:r>
              <a:rPr lang="en-GB" sz="1600" spc="327" dirty="0" smtClean="0">
                <a:solidFill>
                  <a:srgbClr val="303E80"/>
                </a:solidFill>
                <a:cs typeface="Times New Roman"/>
              </a:rPr>
              <a:t> </a:t>
            </a:r>
            <a:r>
              <a:rPr lang="en-GB" sz="1600" spc="0" dirty="0" smtClean="0">
                <a:solidFill>
                  <a:srgbClr val="303E80"/>
                </a:solidFill>
                <a:cs typeface="Times New Roman"/>
              </a:rPr>
              <a:t>futu</a:t>
            </a:r>
            <a:r>
              <a:rPr lang="en-GB" sz="1600" spc="-25" dirty="0" smtClean="0">
                <a:solidFill>
                  <a:srgbClr val="303E80"/>
                </a:solidFill>
                <a:cs typeface="Times New Roman"/>
              </a:rPr>
              <a:t>r</a:t>
            </a:r>
            <a:r>
              <a:rPr lang="en-GB" sz="1600" spc="0" dirty="0" smtClean="0">
                <a:solidFill>
                  <a:srgbClr val="303E80"/>
                </a:solidFill>
                <a:cs typeface="Times New Roman"/>
              </a:rPr>
              <a:t>e</a:t>
            </a:r>
            <a:endParaRPr lang="en-GB" sz="1600" dirty="0" smtClean="0">
              <a:cs typeface="Times New Roman"/>
            </a:endParaRPr>
          </a:p>
          <a:p>
            <a:pPr marL="352425" indent="-171450">
              <a:lnSpc>
                <a:spcPct val="95825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en-GB" sz="1150" dirty="0">
                <a:solidFill>
                  <a:srgbClr val="727376"/>
                </a:solidFill>
                <a:cs typeface="Times New Roman"/>
              </a:rPr>
              <a:t>Global energy demand is ever increasing, fossil fuel resources (oil, gas and even coal on the longer term) are limited and we need to counteract planet warming,</a:t>
            </a:r>
          </a:p>
          <a:p>
            <a:pPr marL="352425" marR="2528" indent="-171450">
              <a:lnSpc>
                <a:spcPct val="95825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en-GB" sz="1150" dirty="0">
                <a:solidFill>
                  <a:srgbClr val="727376"/>
                </a:solidFill>
                <a:cs typeface="Times New Roman"/>
              </a:rPr>
              <a:t>Nuclear power,  generating no greenhouse gases, </a:t>
            </a:r>
          </a:p>
          <a:p>
            <a:pPr marL="352425" marR="2528" indent="-171450">
              <a:lnSpc>
                <a:spcPct val="95825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en-GB" sz="1150" dirty="0">
                <a:solidFill>
                  <a:srgbClr val="727376"/>
                </a:solidFill>
                <a:cs typeface="Times New Roman"/>
              </a:rPr>
              <a:t>provides a sustainable  solution to these  issues.</a:t>
            </a:r>
          </a:p>
          <a:p>
            <a:pPr marL="180975" marR="2528" indent="180975">
              <a:lnSpc>
                <a:spcPts val="1034"/>
              </a:lnSpc>
              <a:spcBef>
                <a:spcPts val="215"/>
              </a:spcBef>
            </a:pPr>
            <a:endParaRPr lang="en-GB" sz="1600" dirty="0">
              <a:solidFill>
                <a:srgbClr val="727376"/>
              </a:solidFill>
              <a:cs typeface="Times New Roman"/>
            </a:endParaRPr>
          </a:p>
          <a:p>
            <a:pPr marR="17145">
              <a:lnSpc>
                <a:spcPts val="1455"/>
              </a:lnSpc>
              <a:spcBef>
                <a:spcPts val="72"/>
              </a:spcBef>
            </a:pPr>
            <a:r>
              <a:rPr lang="en-GB" sz="1600" dirty="0">
                <a:solidFill>
                  <a:srgbClr val="303E80"/>
                </a:solidFill>
                <a:cs typeface="Times New Roman"/>
              </a:rPr>
              <a:t>Build your career in a modern technology</a:t>
            </a:r>
          </a:p>
          <a:p>
            <a:pPr marL="352425" indent="-171450">
              <a:lnSpc>
                <a:spcPct val="95825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en-GB" sz="800" spc="-69" dirty="0">
                <a:solidFill>
                  <a:srgbClr val="727376"/>
                </a:solidFill>
                <a:cs typeface="Times New Roman"/>
              </a:rPr>
              <a:t> </a:t>
            </a:r>
            <a:r>
              <a:rPr lang="en-GB" sz="1150" dirty="0">
                <a:solidFill>
                  <a:srgbClr val="727376"/>
                </a:solidFill>
                <a:cs typeface="Times New Roman"/>
              </a:rPr>
              <a:t>Diversified technical jobs, both demanding and exiting,</a:t>
            </a:r>
          </a:p>
          <a:p>
            <a:pPr marL="352425" marR="17145" indent="-171450">
              <a:lnSpc>
                <a:spcPct val="95825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en-GB" sz="1150" dirty="0">
                <a:solidFill>
                  <a:srgbClr val="727376"/>
                </a:solidFill>
                <a:cs typeface="Times New Roman"/>
              </a:rPr>
              <a:t>Various different career paths tailored to your potential.</a:t>
            </a:r>
          </a:p>
          <a:p>
            <a:pPr marL="180975" marR="2528" indent="180975">
              <a:lnSpc>
                <a:spcPts val="1034"/>
              </a:lnSpc>
              <a:spcBef>
                <a:spcPts val="215"/>
              </a:spcBef>
            </a:pPr>
            <a:endParaRPr lang="en-GB" sz="1600" dirty="0" smtClean="0">
              <a:cs typeface="Times New Roman"/>
            </a:endParaRPr>
          </a:p>
          <a:p>
            <a:pPr marR="17145">
              <a:lnSpc>
                <a:spcPts val="1455"/>
              </a:lnSpc>
              <a:spcBef>
                <a:spcPts val="72"/>
              </a:spcBef>
            </a:pPr>
            <a:r>
              <a:rPr lang="en-GB" sz="1600" dirty="0">
                <a:solidFill>
                  <a:srgbClr val="303E80"/>
                </a:solidFill>
                <a:cs typeface="Times New Roman"/>
              </a:rPr>
              <a:t>EDF, a leader of nuclear industry</a:t>
            </a:r>
          </a:p>
          <a:p>
            <a:pPr marL="352425" marR="19715" indent="-171450">
              <a:lnSpc>
                <a:spcPct val="95825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en-GB" sz="1150" dirty="0">
                <a:solidFill>
                  <a:srgbClr val="727376"/>
                </a:solidFill>
                <a:cs typeface="Times New Roman"/>
              </a:rPr>
              <a:t>Operates the world’s first nuclear power generation park,</a:t>
            </a:r>
          </a:p>
          <a:p>
            <a:pPr marL="352425" marR="19715" indent="-171450">
              <a:lnSpc>
                <a:spcPct val="95825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en-GB" sz="1150" dirty="0">
                <a:solidFill>
                  <a:srgbClr val="727376"/>
                </a:solidFill>
                <a:cs typeface="Times New Roman"/>
              </a:rPr>
              <a:t>More than 78% of the electricity produced each year by EDF in France   is of nuclear origin,</a:t>
            </a:r>
          </a:p>
          <a:p>
            <a:pPr marL="352425" marR="19715" indent="-171450">
              <a:lnSpc>
                <a:spcPct val="95825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en-GB" sz="1150" dirty="0">
                <a:solidFill>
                  <a:srgbClr val="727376"/>
                </a:solidFill>
                <a:cs typeface="Times New Roman"/>
              </a:rPr>
              <a:t>Major player in the nuclear revival, through the</a:t>
            </a:r>
          </a:p>
          <a:p>
            <a:pPr marL="352425" marR="19715" indent="-171450">
              <a:lnSpc>
                <a:spcPct val="95825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en-GB" sz="1150" dirty="0">
                <a:solidFill>
                  <a:srgbClr val="727376"/>
                </a:solidFill>
                <a:cs typeface="Times New Roman"/>
              </a:rPr>
              <a:t>construction  of the EPR in </a:t>
            </a:r>
            <a:r>
              <a:rPr lang="en-GB" sz="1150" dirty="0" err="1">
                <a:solidFill>
                  <a:srgbClr val="727376"/>
                </a:solidFill>
                <a:cs typeface="Times New Roman"/>
              </a:rPr>
              <a:t>Flamanville</a:t>
            </a:r>
            <a:r>
              <a:rPr lang="en-GB" sz="1150" dirty="0">
                <a:solidFill>
                  <a:srgbClr val="727376"/>
                </a:solidFill>
                <a:cs typeface="Times New Roman"/>
              </a:rPr>
              <a:t> (</a:t>
            </a:r>
            <a:r>
              <a:rPr lang="en-GB" sz="1150" dirty="0" err="1">
                <a:solidFill>
                  <a:srgbClr val="727376"/>
                </a:solidFill>
                <a:cs typeface="Times New Roman"/>
              </a:rPr>
              <a:t>Manche</a:t>
            </a:r>
            <a:r>
              <a:rPr lang="en-GB" sz="1150" dirty="0">
                <a:solidFill>
                  <a:srgbClr val="727376"/>
                </a:solidFill>
                <a:cs typeface="Times New Roman"/>
              </a:rPr>
              <a:t>),</a:t>
            </a:r>
          </a:p>
          <a:p>
            <a:pPr marL="352425" indent="-171450">
              <a:lnSpc>
                <a:spcPct val="95825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en-GB" sz="1150" dirty="0">
                <a:solidFill>
                  <a:srgbClr val="727376"/>
                </a:solidFill>
                <a:cs typeface="Times New Roman"/>
              </a:rPr>
              <a:t>Technical know-how  and expertise acknowledged</a:t>
            </a:r>
          </a:p>
          <a:p>
            <a:pPr marL="352425" marR="19715" indent="-171450">
              <a:lnSpc>
                <a:spcPct val="95825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en-GB" sz="1150" dirty="0">
                <a:solidFill>
                  <a:srgbClr val="727376"/>
                </a:solidFill>
                <a:cs typeface="Times New Roman"/>
              </a:rPr>
              <a:t>worldwide,</a:t>
            </a:r>
          </a:p>
          <a:p>
            <a:pPr marL="352425" marR="2400" indent="-171450">
              <a:lnSpc>
                <a:spcPct val="95825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en-GB" sz="1150" dirty="0">
                <a:solidFill>
                  <a:srgbClr val="727376"/>
                </a:solidFill>
                <a:cs typeface="Times New Roman"/>
              </a:rPr>
              <a:t>International  career prospects:  EDF plans to invest in the construction  and operation of nuclear power plants abroad, particularly in the United Kingdom and China.</a:t>
            </a:r>
          </a:p>
          <a:p>
            <a:pPr marL="180975" marR="2528" indent="180975">
              <a:lnSpc>
                <a:spcPts val="1034"/>
              </a:lnSpc>
              <a:spcBef>
                <a:spcPts val="215"/>
              </a:spcBef>
            </a:pPr>
            <a:endParaRPr lang="en-GB" sz="900" dirty="0"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4387" y="918144"/>
            <a:ext cx="1204976" cy="2225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60"/>
              </a:lnSpc>
              <a:spcBef>
                <a:spcPts val="83"/>
              </a:spcBef>
            </a:pPr>
            <a:endParaRPr sz="1550" dirty="0">
              <a:latin typeface="Frutiger Light" pitchFamily="34" charset="0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74" y="268477"/>
            <a:ext cx="3153884" cy="13190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160"/>
              </a:lnSpc>
              <a:spcBef>
                <a:spcPts val="114"/>
              </a:spcBef>
            </a:pPr>
            <a:r>
              <a:rPr lang="en-US" sz="1600" spc="0" dirty="0">
                <a:solidFill>
                  <a:srgbClr val="303E80"/>
                </a:solidFill>
                <a:cs typeface="Calibri" panose="020F0502020204030204" pitchFamily="34" charset="0"/>
              </a:rPr>
              <a:t>Through the </a:t>
            </a:r>
            <a:r>
              <a:rPr lang="en-US" sz="1600" b="1" spc="0" dirty="0" err="1">
                <a:solidFill>
                  <a:srgbClr val="303E80"/>
                </a:solidFill>
                <a:cs typeface="Calibri" panose="020F0502020204030204" pitchFamily="34" charset="0"/>
              </a:rPr>
              <a:t>Fem’Energia</a:t>
            </a:r>
            <a:r>
              <a:rPr lang="en-US" sz="1600" spc="0" dirty="0">
                <a:solidFill>
                  <a:srgbClr val="303E80"/>
                </a:solidFill>
                <a:cs typeface="Calibri" panose="020F0502020204030204" pitchFamily="34" charset="0"/>
              </a:rPr>
              <a:t> award ED</a:t>
            </a:r>
            <a:r>
              <a:rPr lang="en-US" sz="1600" spc="-200" dirty="0">
                <a:solidFill>
                  <a:srgbClr val="303E80"/>
                </a:solidFill>
                <a:cs typeface="Calibri" panose="020F0502020204030204" pitchFamily="34" charset="0"/>
              </a:rPr>
              <a:t>F</a:t>
            </a:r>
            <a:r>
              <a:rPr lang="en-US" sz="1600" spc="0" dirty="0">
                <a:solidFill>
                  <a:srgbClr val="303E80"/>
                </a:solidFill>
                <a:cs typeface="Calibri" panose="020F0502020204030204" pitchFamily="34" charset="0"/>
              </a:rPr>
              <a:t>,</a:t>
            </a:r>
            <a:r>
              <a:rPr lang="en-US" sz="1600" spc="351" dirty="0">
                <a:solidFill>
                  <a:srgbClr val="303E80"/>
                </a:solidFill>
                <a:cs typeface="Calibri" panose="020F0502020204030204" pitchFamily="34" charset="0"/>
              </a:rPr>
              <a:t> </a:t>
            </a:r>
            <a:r>
              <a:rPr lang="en-US" sz="1600" spc="0" dirty="0" err="1">
                <a:solidFill>
                  <a:srgbClr val="303E80"/>
                </a:solidFill>
                <a:cs typeface="Calibri" panose="020F0502020204030204" pitchFamily="34" charset="0"/>
              </a:rPr>
              <a:t>WiN</a:t>
            </a:r>
            <a:r>
              <a:rPr lang="en-US" sz="1600" spc="135" dirty="0">
                <a:solidFill>
                  <a:srgbClr val="303E80"/>
                </a:solidFill>
                <a:cs typeface="Calibri" panose="020F0502020204030204" pitchFamily="34" charset="0"/>
              </a:rPr>
              <a:t> </a:t>
            </a:r>
            <a:r>
              <a:rPr lang="en-US" sz="1600" spc="0" dirty="0">
                <a:solidFill>
                  <a:srgbClr val="303E80"/>
                </a:solidFill>
                <a:cs typeface="Calibri" panose="020F0502020204030204" pitchFamily="34" charset="0"/>
              </a:rPr>
              <a:t>France</a:t>
            </a:r>
            <a:r>
              <a:rPr lang="en-US" sz="1600" spc="-185" dirty="0">
                <a:solidFill>
                  <a:srgbClr val="303E80"/>
                </a:solidFill>
                <a:cs typeface="Calibri" panose="020F0502020204030204" pitchFamily="34" charset="0"/>
              </a:rPr>
              <a:t> </a:t>
            </a:r>
            <a:r>
              <a:rPr lang="en-US" sz="1600" spc="0" dirty="0">
                <a:solidFill>
                  <a:srgbClr val="303E80"/>
                </a:solidFill>
                <a:cs typeface="Calibri" panose="020F0502020204030204" pitchFamily="34" charset="0"/>
              </a:rPr>
              <a:t>and</a:t>
            </a:r>
            <a:r>
              <a:rPr lang="en-US" sz="1600" spc="139" dirty="0">
                <a:solidFill>
                  <a:srgbClr val="303E80"/>
                </a:solidFill>
                <a:cs typeface="Calibri" panose="020F0502020204030204" pitchFamily="34" charset="0"/>
              </a:rPr>
              <a:t> </a:t>
            </a:r>
            <a:r>
              <a:rPr lang="en-US" sz="1600" spc="0" dirty="0" err="1">
                <a:solidFill>
                  <a:srgbClr val="303E80"/>
                </a:solidFill>
                <a:cs typeface="Calibri" panose="020F0502020204030204" pitchFamily="34" charset="0"/>
              </a:rPr>
              <a:t>WiN</a:t>
            </a:r>
            <a:r>
              <a:rPr lang="en-US" sz="1600" spc="135" dirty="0">
                <a:solidFill>
                  <a:srgbClr val="303E80"/>
                </a:solidFill>
                <a:cs typeface="Calibri" panose="020F0502020204030204" pitchFamily="34" charset="0"/>
              </a:rPr>
              <a:t> </a:t>
            </a:r>
            <a:r>
              <a:rPr lang="en-US" sz="1600" spc="0" dirty="0">
                <a:solidFill>
                  <a:srgbClr val="303E80"/>
                </a:solidFill>
                <a:cs typeface="Calibri" panose="020F0502020204030204" pitchFamily="34" charset="0"/>
              </a:rPr>
              <a:t>Europe aim </a:t>
            </a:r>
            <a:r>
              <a:rPr lang="en-US" sz="1600" spc="5" dirty="0">
                <a:solidFill>
                  <a:srgbClr val="303E80"/>
                </a:solidFill>
                <a:cs typeface="Calibri" panose="020F0502020204030204" pitchFamily="34" charset="0"/>
              </a:rPr>
              <a:t> </a:t>
            </a:r>
            <a:r>
              <a:rPr lang="en-US" sz="1600" spc="0" dirty="0">
                <a:solidFill>
                  <a:srgbClr val="303E80"/>
                </a:solidFill>
                <a:cs typeface="Calibri" panose="020F0502020204030204" pitchFamily="34" charset="0"/>
              </a:rPr>
              <a:t>to</a:t>
            </a:r>
            <a:r>
              <a:rPr lang="en-US" sz="1600" spc="63" dirty="0">
                <a:solidFill>
                  <a:srgbClr val="303E80"/>
                </a:solidFill>
                <a:cs typeface="Calibri" panose="020F0502020204030204" pitchFamily="34" charset="0"/>
              </a:rPr>
              <a:t> </a:t>
            </a:r>
            <a:r>
              <a:rPr lang="en-US" sz="1600" spc="0" dirty="0">
                <a:solidFill>
                  <a:srgbClr val="303E80"/>
                </a:solidFill>
                <a:cs typeface="Calibri" panose="020F0502020204030204" pitchFamily="34" charset="0"/>
              </a:rPr>
              <a:t>provide</a:t>
            </a:r>
            <a:r>
              <a:rPr lang="en-US" sz="1600" spc="-221" dirty="0">
                <a:solidFill>
                  <a:srgbClr val="303E80"/>
                </a:solidFill>
                <a:cs typeface="Calibri" panose="020F0502020204030204" pitchFamily="34" charset="0"/>
              </a:rPr>
              <a:t>  </a:t>
            </a:r>
            <a:r>
              <a:rPr lang="en-US" sz="1600" spc="0" dirty="0">
                <a:solidFill>
                  <a:srgbClr val="303E80"/>
                </a:solidFill>
                <a:cs typeface="Calibri" panose="020F0502020204030204" pitchFamily="34" charset="0"/>
              </a:rPr>
              <a:t>encouragement and</a:t>
            </a:r>
            <a:r>
              <a:rPr lang="en-US" sz="1600" spc="8" dirty="0">
                <a:solidFill>
                  <a:srgbClr val="303E80"/>
                </a:solidFill>
                <a:cs typeface="Calibri" panose="020F0502020204030204" pitchFamily="34" charset="0"/>
              </a:rPr>
              <a:t> </a:t>
            </a:r>
            <a:r>
              <a:rPr lang="en-US" sz="1600" spc="0" dirty="0">
                <a:solidFill>
                  <a:srgbClr val="303E80"/>
                </a:solidFill>
                <a:cs typeface="Calibri" panose="020F0502020204030204" pitchFamily="34" charset="0"/>
              </a:rPr>
              <a:t>guidance</a:t>
            </a:r>
            <a:r>
              <a:rPr lang="en-US" sz="1600" spc="-204" dirty="0">
                <a:solidFill>
                  <a:srgbClr val="303E80"/>
                </a:solidFill>
                <a:cs typeface="Calibri" panose="020F0502020204030204" pitchFamily="34" charset="0"/>
              </a:rPr>
              <a:t> </a:t>
            </a:r>
            <a:r>
              <a:rPr lang="en-US" sz="1600" spc="0" dirty="0">
                <a:solidFill>
                  <a:srgbClr val="303E80"/>
                </a:solidFill>
                <a:cs typeface="Calibri" panose="020F0502020204030204" pitchFamily="34" charset="0"/>
              </a:rPr>
              <a:t>to</a:t>
            </a:r>
            <a:r>
              <a:rPr lang="en-US" sz="1600" spc="47" dirty="0">
                <a:solidFill>
                  <a:srgbClr val="303E80"/>
                </a:solidFill>
                <a:cs typeface="Calibri" panose="020F0502020204030204" pitchFamily="34" charset="0"/>
              </a:rPr>
              <a:t> </a:t>
            </a:r>
            <a:r>
              <a:rPr lang="en-US" sz="1600" spc="0" dirty="0">
                <a:solidFill>
                  <a:srgbClr val="303E80"/>
                </a:solidFill>
                <a:cs typeface="Calibri" panose="020F0502020204030204" pitchFamily="34" charset="0"/>
              </a:rPr>
              <a:t>young </a:t>
            </a:r>
            <a:r>
              <a:rPr lang="en-US" sz="1600" spc="-191" dirty="0">
                <a:solidFill>
                  <a:srgbClr val="303E80"/>
                </a:solidFill>
                <a:cs typeface="Calibri" panose="020F0502020204030204" pitchFamily="34" charset="0"/>
              </a:rPr>
              <a:t> </a:t>
            </a:r>
            <a:r>
              <a:rPr lang="en-US" sz="1600" spc="0" dirty="0">
                <a:solidFill>
                  <a:srgbClr val="303E80"/>
                </a:solidFill>
                <a:cs typeface="Calibri" panose="020F0502020204030204" pitchFamily="34" charset="0"/>
              </a:rPr>
              <a:t>women involved</a:t>
            </a:r>
            <a:r>
              <a:rPr lang="en-US" sz="1600" spc="-1" dirty="0">
                <a:solidFill>
                  <a:srgbClr val="303E80"/>
                </a:solidFill>
                <a:cs typeface="Calibri" panose="020F0502020204030204" pitchFamily="34" charset="0"/>
              </a:rPr>
              <a:t> </a:t>
            </a:r>
            <a:r>
              <a:rPr lang="en-US" sz="1600" spc="0" dirty="0">
                <a:solidFill>
                  <a:srgbClr val="303E80"/>
                </a:solidFill>
                <a:cs typeface="Calibri" panose="020F0502020204030204" pitchFamily="34" charset="0"/>
              </a:rPr>
              <a:t>in</a:t>
            </a:r>
            <a:r>
              <a:rPr lang="en-US" sz="1600" spc="213" dirty="0">
                <a:solidFill>
                  <a:srgbClr val="303E80"/>
                </a:solidFill>
                <a:cs typeface="Calibri" panose="020F0502020204030204" pitchFamily="34" charset="0"/>
              </a:rPr>
              <a:t> </a:t>
            </a:r>
            <a:r>
              <a:rPr lang="en-US" sz="1600" spc="0" dirty="0">
                <a:solidFill>
                  <a:srgbClr val="303E80"/>
                </a:solidFill>
                <a:cs typeface="Calibri" panose="020F0502020204030204" pitchFamily="34" charset="0"/>
              </a:rPr>
              <a:t>the</a:t>
            </a:r>
            <a:r>
              <a:rPr lang="en-US" sz="1600" spc="76" dirty="0">
                <a:solidFill>
                  <a:srgbClr val="303E80"/>
                </a:solidFill>
                <a:cs typeface="Calibri" panose="020F0502020204030204" pitchFamily="34" charset="0"/>
              </a:rPr>
              <a:t> </a:t>
            </a:r>
            <a:r>
              <a:rPr lang="en-US" sz="1600" spc="0" dirty="0">
                <a:solidFill>
                  <a:srgbClr val="303E80"/>
                </a:solidFill>
                <a:cs typeface="Calibri" panose="020F0502020204030204" pitchFamily="34" charset="0"/>
              </a:rPr>
              <a:t>nuclear</a:t>
            </a:r>
            <a:r>
              <a:rPr lang="en-US" sz="1600" spc="-218" dirty="0">
                <a:solidFill>
                  <a:srgbClr val="303E80"/>
                </a:solidFill>
                <a:cs typeface="Calibri" panose="020F0502020204030204" pitchFamily="34" charset="0"/>
              </a:rPr>
              <a:t> </a:t>
            </a:r>
            <a:r>
              <a:rPr lang="en-US" sz="1600" spc="0" dirty="0">
                <a:solidFill>
                  <a:srgbClr val="303E80"/>
                </a:solidFill>
                <a:cs typeface="Calibri" panose="020F0502020204030204" pitchFamily="34" charset="0"/>
              </a:rPr>
              <a:t>industr</a:t>
            </a:r>
            <a:r>
              <a:rPr lang="en-US" sz="1600" spc="-114" dirty="0">
                <a:solidFill>
                  <a:srgbClr val="303E80"/>
                </a:solidFill>
                <a:cs typeface="Calibri" panose="020F0502020204030204" pitchFamily="34" charset="0"/>
              </a:rPr>
              <a:t>y</a:t>
            </a:r>
            <a:r>
              <a:rPr lang="en-US" sz="1600" spc="0" dirty="0">
                <a:solidFill>
                  <a:srgbClr val="303E80"/>
                </a:solidFill>
                <a:cs typeface="Calibri" panose="020F0502020204030204" pitchFamily="34" charset="0"/>
              </a:rPr>
              <a:t>.</a:t>
            </a:r>
            <a:endParaRPr sz="1600" dirty="0">
              <a:solidFill>
                <a:srgbClr val="303E80"/>
              </a:solidFill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670" y="2172157"/>
            <a:ext cx="3194061" cy="2030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0955">
              <a:lnSpc>
                <a:spcPct val="95825"/>
              </a:lnSpc>
            </a:pPr>
            <a:endParaRPr lang="en-US" sz="1200" dirty="0" smtClean="0">
              <a:solidFill>
                <a:schemeClr val="bg1"/>
              </a:solidFill>
              <a:cs typeface="Times New Roman"/>
            </a:endParaRPr>
          </a:p>
          <a:p>
            <a:r>
              <a:rPr lang="en-US" altLang="fr-F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CATÉGORIES Women in activities : </a:t>
            </a:r>
          </a:p>
          <a:p>
            <a:pPr marR="20955">
              <a:lnSpc>
                <a:spcPct val="95825"/>
              </a:lnSpc>
              <a:spcBef>
                <a:spcPts val="711"/>
              </a:spcBef>
            </a:pPr>
            <a:r>
              <a:rPr lang="en-US" altLang="fr-F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r-FR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1200" dirty="0" smtClean="0">
                <a:solidFill>
                  <a:schemeClr val="bg1"/>
                </a:solidFill>
                <a:cs typeface="Times New Roman"/>
              </a:rPr>
              <a:t>professional women working </a:t>
            </a:r>
            <a:r>
              <a:rPr lang="en-US" sz="1200" b="1" dirty="0" smtClean="0">
                <a:solidFill>
                  <a:srgbClr val="FF9933"/>
                </a:solidFill>
              </a:rPr>
              <a:t>(*)</a:t>
            </a:r>
            <a:r>
              <a:rPr lang="en-US" sz="1200" dirty="0" smtClean="0">
                <a:solidFill>
                  <a:schemeClr val="bg1"/>
                </a:solidFill>
                <a:cs typeface="Times New Roman"/>
              </a:rPr>
              <a:t> in the nuclear sector in Europe, Switzerland or United Kingdom</a:t>
            </a:r>
          </a:p>
          <a:p>
            <a:pPr>
              <a:spcBef>
                <a:spcPts val="563"/>
              </a:spcBef>
            </a:pPr>
            <a:r>
              <a:rPr lang="en-US" altLang="fr-FR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• collective application</a:t>
            </a:r>
            <a:endParaRPr lang="en-US" altLang="fr-F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848" y="6122474"/>
            <a:ext cx="2547099" cy="7748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205"/>
              </a:lnSpc>
              <a:spcBef>
                <a:spcPts val="60"/>
              </a:spcBef>
            </a:pPr>
            <a:r>
              <a:rPr lang="en-GB" sz="1100" b="1" spc="0" dirty="0" smtClean="0">
                <a:solidFill>
                  <a:srgbClr val="F89E32"/>
                </a:solidFill>
                <a:cs typeface="Times New Roman"/>
              </a:rPr>
              <a:t>Application</a:t>
            </a:r>
            <a:r>
              <a:rPr lang="en-GB" sz="1100" b="1" spc="-8" dirty="0" smtClean="0">
                <a:solidFill>
                  <a:srgbClr val="F89E32"/>
                </a:solidFill>
                <a:cs typeface="Times New Roman"/>
              </a:rPr>
              <a:t> </a:t>
            </a:r>
            <a:r>
              <a:rPr lang="en-GB" sz="1100" b="1" spc="0" dirty="0" smtClean="0">
                <a:solidFill>
                  <a:srgbClr val="F89E32"/>
                </a:solidFill>
                <a:cs typeface="Times New Roman"/>
              </a:rPr>
              <a:t>form</a:t>
            </a:r>
            <a:r>
              <a:rPr lang="en-GB" sz="1100" b="1" spc="205" dirty="0" smtClean="0">
                <a:solidFill>
                  <a:srgbClr val="F89E32"/>
                </a:solidFill>
                <a:cs typeface="Times New Roman"/>
              </a:rPr>
              <a:t> </a:t>
            </a:r>
            <a:r>
              <a:rPr lang="en-GB" sz="1100" b="1" spc="0" dirty="0" smtClean="0">
                <a:solidFill>
                  <a:srgbClr val="F89E32"/>
                </a:solidFill>
                <a:cs typeface="Times New Roman"/>
              </a:rPr>
              <a:t>and</a:t>
            </a:r>
            <a:r>
              <a:rPr lang="en-GB" sz="1100" b="1" spc="22" dirty="0" smtClean="0">
                <a:solidFill>
                  <a:srgbClr val="F89E32"/>
                </a:solidFill>
                <a:cs typeface="Times New Roman"/>
              </a:rPr>
              <a:t> </a:t>
            </a:r>
            <a:r>
              <a:rPr lang="en-GB" sz="1100" b="1" spc="0" dirty="0" smtClean="0">
                <a:solidFill>
                  <a:srgbClr val="F89E32"/>
                </a:solidFill>
                <a:cs typeface="Times New Roman"/>
              </a:rPr>
              <a:t>r</a:t>
            </a:r>
            <a:r>
              <a:rPr lang="en-GB" sz="1100" b="1" dirty="0" smtClean="0">
                <a:solidFill>
                  <a:srgbClr val="F89E32"/>
                </a:solidFill>
                <a:cs typeface="Times New Roman"/>
              </a:rPr>
              <a:t>ules:</a:t>
            </a:r>
            <a:endParaRPr lang="en-GB" sz="1100" b="1" dirty="0" smtClean="0">
              <a:cs typeface="Times New Roman"/>
            </a:endParaRPr>
          </a:p>
          <a:p>
            <a:pPr marL="180975" marR="874314" algn="just">
              <a:lnSpc>
                <a:spcPts val="1600"/>
              </a:lnSpc>
              <a:spcBef>
                <a:spcPts val="99"/>
              </a:spcBef>
            </a:pPr>
            <a:r>
              <a:rPr lang="en-US" sz="1100" dirty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www.edf.fr/FEMEnergia </a:t>
            </a:r>
          </a:p>
          <a:p>
            <a:pPr marL="180975" marR="874314" algn="just">
              <a:lnSpc>
                <a:spcPts val="1600"/>
              </a:lnSpc>
              <a:spcBef>
                <a:spcPts val="99"/>
              </a:spcBef>
            </a:pPr>
            <a:r>
              <a:rPr lang="en-GB" sz="1100" spc="0" dirty="0" smtClean="0">
                <a:solidFill>
                  <a:srgbClr val="303E80"/>
                </a:solidFill>
                <a:cs typeface="Times New Roman"/>
              </a:rPr>
              <a:t>ww</a:t>
            </a:r>
            <a:r>
              <a:rPr lang="en-GB" sz="1100" spc="-59" dirty="0" smtClean="0">
                <a:solidFill>
                  <a:srgbClr val="303E80"/>
                </a:solidFill>
                <a:cs typeface="Times New Roman"/>
              </a:rPr>
              <a:t>w</a:t>
            </a:r>
            <a:r>
              <a:rPr lang="en-GB" sz="1100" spc="0" dirty="0" smtClean="0">
                <a:solidFill>
                  <a:srgbClr val="303E80"/>
                </a:solidFill>
                <a:cs typeface="Times New Roman"/>
              </a:rPr>
              <a:t>.win-france.org ww</a:t>
            </a:r>
            <a:r>
              <a:rPr lang="en-GB" sz="1100" spc="-59" dirty="0" smtClean="0">
                <a:solidFill>
                  <a:srgbClr val="303E80"/>
                </a:solidFill>
                <a:cs typeface="Times New Roman"/>
              </a:rPr>
              <a:t>w</a:t>
            </a:r>
            <a:r>
              <a:rPr lang="en-GB" sz="1100" spc="0" dirty="0" smtClean="0">
                <a:solidFill>
                  <a:srgbClr val="303E80"/>
                </a:solidFill>
                <a:cs typeface="Times New Roman"/>
              </a:rPr>
              <a:t>.win-europe.org</a:t>
            </a:r>
            <a:endParaRPr lang="en-GB" sz="1100" dirty="0">
              <a:solidFill>
                <a:srgbClr val="303E80"/>
              </a:solidFill>
              <a:cs typeface="Times New Roman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D21262F-2BEB-42BA-989E-2A94C5BAFB95}"/>
              </a:ext>
            </a:extLst>
          </p:cNvPr>
          <p:cNvSpPr txBox="1"/>
          <p:nvPr/>
        </p:nvSpPr>
        <p:spPr>
          <a:xfrm>
            <a:off x="13610" y="4521666"/>
            <a:ext cx="3205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9933"/>
                </a:solidFill>
              </a:rPr>
              <a:t>Registration between February 25</a:t>
            </a:r>
            <a:r>
              <a:rPr lang="en-GB" sz="1400" b="1" baseline="30000" dirty="0" smtClean="0">
                <a:solidFill>
                  <a:srgbClr val="FF9933"/>
                </a:solidFill>
              </a:rPr>
              <a:t>th</a:t>
            </a:r>
            <a:r>
              <a:rPr lang="en-GB" sz="1400" b="1" dirty="0" smtClean="0">
                <a:solidFill>
                  <a:srgbClr val="FF9933"/>
                </a:solidFill>
              </a:rPr>
              <a:t> and May 12,2019</a:t>
            </a:r>
          </a:p>
          <a:p>
            <a:endParaRPr lang="en-GB" sz="1400" b="1" dirty="0" smtClean="0">
              <a:solidFill>
                <a:srgbClr val="FF9933"/>
              </a:solidFill>
            </a:endParaRPr>
          </a:p>
          <a:p>
            <a:r>
              <a:rPr lang="en-GB" sz="1400" b="1" dirty="0" smtClean="0">
                <a:solidFill>
                  <a:srgbClr val="FF9933"/>
                </a:solidFill>
              </a:rPr>
              <a:t>Award ceremony October 2019</a:t>
            </a:r>
            <a:r>
              <a:rPr lang="en-GB" sz="1400" b="1" dirty="0" smtClean="0">
                <a:solidFill>
                  <a:srgbClr val="FF6600"/>
                </a:solidFill>
              </a:rPr>
              <a:t> </a:t>
            </a:r>
            <a:endParaRPr lang="en-GB" sz="1400" b="1" dirty="0">
              <a:solidFill>
                <a:srgbClr val="FF66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3F83DD3F-A2C1-4055-9D5A-70777C67C202}"/>
              </a:ext>
            </a:extLst>
          </p:cNvPr>
          <p:cNvSpPr txBox="1"/>
          <p:nvPr/>
        </p:nvSpPr>
        <p:spPr>
          <a:xfrm>
            <a:off x="-47062" y="7198059"/>
            <a:ext cx="3428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9933"/>
                </a:solidFill>
              </a:rPr>
              <a:t>(*) minimum 3 years</a:t>
            </a:r>
            <a:endParaRPr lang="en-GB" sz="1200" b="1" dirty="0">
              <a:solidFill>
                <a:srgbClr val="FF9933"/>
              </a:solidFill>
            </a:endParaRPr>
          </a:p>
        </p:txBody>
      </p:sp>
      <p:pic>
        <p:nvPicPr>
          <p:cNvPr id="19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46"/>
          <a:stretch>
            <a:fillRect/>
          </a:stretch>
        </p:blipFill>
        <p:spPr bwMode="auto">
          <a:xfrm>
            <a:off x="3450361" y="9145"/>
            <a:ext cx="3762030" cy="756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1500" y="5897766"/>
            <a:ext cx="1231900" cy="167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ject 16"/>
          <p:cNvSpPr>
            <a:spLocks/>
          </p:cNvSpPr>
          <p:nvPr/>
        </p:nvSpPr>
        <p:spPr bwMode="auto">
          <a:xfrm>
            <a:off x="3646647" y="5475773"/>
            <a:ext cx="2552700" cy="2029305"/>
          </a:xfrm>
          <a:custGeom>
            <a:avLst/>
            <a:gdLst>
              <a:gd name="T0" fmla="*/ 100 w 3053638"/>
              <a:gd name="T1" fmla="*/ 0 h 2666339"/>
              <a:gd name="T2" fmla="*/ 0 w 3053638"/>
              <a:gd name="T3" fmla="*/ 5766757 h 2666339"/>
              <a:gd name="T4" fmla="*/ 225 w 3053638"/>
              <a:gd name="T5" fmla="*/ 5801002 h 2666339"/>
              <a:gd name="T6" fmla="*/ 3463 w 3053638"/>
              <a:gd name="T7" fmla="*/ 5898721 h 2666339"/>
              <a:gd name="T8" fmla="*/ 10179 w 3053638"/>
              <a:gd name="T9" fmla="*/ 5986667 h 2666339"/>
              <a:gd name="T10" fmla="*/ 19901 w 3053638"/>
              <a:gd name="T11" fmla="*/ 6061956 h 2666339"/>
              <a:gd name="T12" fmla="*/ 32155 w 3053638"/>
              <a:gd name="T13" fmla="*/ 6121674 h 2666339"/>
              <a:gd name="T14" fmla="*/ 46468 w 3053638"/>
              <a:gd name="T15" fmla="*/ 6162931 h 2666339"/>
              <a:gd name="T16" fmla="*/ 62374 w 3053638"/>
              <a:gd name="T17" fmla="*/ 6182827 h 2666339"/>
              <a:gd name="T18" fmla="*/ 67947 w 3053638"/>
              <a:gd name="T19" fmla="*/ 6184208 h 2666339"/>
              <a:gd name="T20" fmla="*/ 1152707 w 3053638"/>
              <a:gd name="T21" fmla="*/ 6184208 h 2666339"/>
              <a:gd name="T22" fmla="*/ 1152707 w 3053638"/>
              <a:gd name="T23" fmla="*/ 0 h 2666339"/>
              <a:gd name="T24" fmla="*/ 100 w 3053638"/>
              <a:gd name="T25" fmla="*/ 0 h 26663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53638"/>
              <a:gd name="T40" fmla="*/ 0 h 2666339"/>
              <a:gd name="T41" fmla="*/ 3053638 w 3053638"/>
              <a:gd name="T42" fmla="*/ 2666339 h 26663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53638" h="2666339">
                <a:moveTo>
                  <a:pt x="266" y="0"/>
                </a:moveTo>
                <a:lnTo>
                  <a:pt x="0" y="2486355"/>
                </a:lnTo>
                <a:lnTo>
                  <a:pt x="596" y="2501118"/>
                </a:lnTo>
                <a:lnTo>
                  <a:pt x="9175" y="2543249"/>
                </a:lnTo>
                <a:lnTo>
                  <a:pt x="26966" y="2581169"/>
                </a:lnTo>
                <a:lnTo>
                  <a:pt x="52717" y="2613628"/>
                </a:lnTo>
                <a:lnTo>
                  <a:pt x="85179" y="2639376"/>
                </a:lnTo>
                <a:lnTo>
                  <a:pt x="123101" y="2657165"/>
                </a:lnTo>
                <a:lnTo>
                  <a:pt x="165233" y="2665743"/>
                </a:lnTo>
                <a:lnTo>
                  <a:pt x="179997" y="2666339"/>
                </a:lnTo>
                <a:lnTo>
                  <a:pt x="3053638" y="2666339"/>
                </a:lnTo>
                <a:lnTo>
                  <a:pt x="3053638" y="0"/>
                </a:lnTo>
                <a:lnTo>
                  <a:pt x="266" y="0"/>
                </a:lnTo>
                <a:close/>
              </a:path>
            </a:pathLst>
          </a:custGeom>
          <a:solidFill>
            <a:srgbClr val="FDFDFD"/>
          </a:solidFill>
          <a:ln w="38100">
            <a:solidFill>
              <a:srgbClr val="303E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7" name="object 10"/>
          <p:cNvSpPr txBox="1">
            <a:spLocks noChangeArrowheads="1"/>
          </p:cNvSpPr>
          <p:nvPr/>
        </p:nvSpPr>
        <p:spPr bwMode="auto">
          <a:xfrm>
            <a:off x="3734718" y="5541388"/>
            <a:ext cx="2352675" cy="188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13"/>
              </a:lnSpc>
              <a:spcBef>
                <a:spcPts val="113"/>
              </a:spcBef>
            </a:pPr>
            <a:r>
              <a:rPr lang="fr-FR" altLang="fr-FR" sz="2200" b="1" dirty="0" smtClean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WIN</a:t>
            </a:r>
            <a:endParaRPr lang="fr-FR" alt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6000"/>
              </a:lnSpc>
              <a:spcBef>
                <a:spcPts val="638"/>
              </a:spcBef>
            </a:pPr>
            <a:r>
              <a:rPr lang="fr-FR" altLang="fr-FR" sz="1000" b="1" dirty="0" err="1" smtClean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fr-FR" altLang="fr-FR" sz="1000" b="1" dirty="0" smtClean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altLang="fr-FR" sz="1000" b="1" dirty="0" err="1" smtClean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endParaRPr lang="fr-FR" alt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950"/>
              </a:lnSpc>
              <a:spcBef>
                <a:spcPts val="338"/>
              </a:spcBef>
            </a:pPr>
            <a:r>
              <a:rPr lang="fr-FR" altLang="fr-FR" sz="800" b="1" dirty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1</a:t>
            </a:r>
            <a:r>
              <a:rPr lang="fr-FR" altLang="fr-FR" sz="700" b="1" baseline="35000" dirty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fr-FR" altLang="fr-FR" sz="800" b="1" dirty="0" err="1" smtClean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prize</a:t>
            </a:r>
            <a:r>
              <a:rPr lang="fr-FR" altLang="fr-FR" sz="800" b="1" dirty="0" smtClean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800" b="1" dirty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fr-FR" sz="800" dirty="0">
                <a:solidFill>
                  <a:srgbClr val="EC64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euros</a:t>
            </a:r>
            <a:endParaRPr lang="fr-FR" alt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375"/>
              </a:spcBef>
            </a:pPr>
            <a:r>
              <a:rPr lang="fr-FR" altLang="fr-FR" sz="800" b="1" dirty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altLang="fr-FR" sz="800" b="1" dirty="0" smtClean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altLang="fr-FR" sz="700" b="1" baseline="35000" dirty="0" smtClean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fr-FR" altLang="fr-FR" sz="800" b="1" dirty="0" err="1" smtClean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prize</a:t>
            </a:r>
            <a:r>
              <a:rPr lang="fr-FR" altLang="fr-FR" sz="800" b="1" dirty="0" smtClean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800" b="1" dirty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fr-FR" sz="800" dirty="0">
                <a:solidFill>
                  <a:srgbClr val="EC64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  euros</a:t>
            </a:r>
            <a:endParaRPr lang="fr-FR" alt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375"/>
              </a:spcBef>
            </a:pPr>
            <a:r>
              <a:rPr lang="fr-FR" altLang="fr-FR" sz="800" b="1" dirty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altLang="fr-FR" sz="800" b="1" dirty="0" smtClean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altLang="fr-FR" sz="700" b="1" baseline="35000" dirty="0" smtClean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  </a:t>
            </a:r>
            <a:r>
              <a:rPr lang="fr-FR" altLang="fr-FR" sz="800" b="1" dirty="0" err="1" smtClean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prize</a:t>
            </a:r>
            <a:r>
              <a:rPr lang="fr-FR" altLang="fr-FR" sz="800" b="1" dirty="0" smtClean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800" b="1" dirty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fr-FR" sz="800" dirty="0">
                <a:solidFill>
                  <a:srgbClr val="EC64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euros  </a:t>
            </a:r>
          </a:p>
          <a:p>
            <a:pPr eaLnBrk="1" hangingPunct="1">
              <a:spcBef>
                <a:spcPts val="375"/>
              </a:spcBef>
            </a:pPr>
            <a:r>
              <a:rPr lang="fr-FR" altLang="fr-FR" sz="1000" b="1" dirty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Collective </a:t>
            </a:r>
            <a:r>
              <a:rPr lang="fr-FR" altLang="fr-FR" sz="1000" b="1" dirty="0" smtClean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fr-FR" altLang="fr-FR" sz="1000" b="1" dirty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fr-FR" altLang="fr-FR" sz="800" dirty="0" smtClean="0">
                <a:solidFill>
                  <a:srgbClr val="EC64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fr-FR" altLang="fr-FR" sz="800" dirty="0" err="1" smtClean="0">
                <a:solidFill>
                  <a:srgbClr val="EC64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fr-FR" altLang="fr-FR" sz="800" dirty="0" smtClean="0">
                <a:solidFill>
                  <a:srgbClr val="EC64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gift voucher</a:t>
            </a:r>
            <a:endParaRPr lang="fr-FR" altLang="fr-FR" sz="800" dirty="0">
              <a:solidFill>
                <a:srgbClr val="EC64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50"/>
              </a:lnSpc>
              <a:spcBef>
                <a:spcPts val="338"/>
              </a:spcBef>
            </a:pPr>
            <a:r>
              <a:rPr lang="fr-FR" altLang="fr-FR" sz="800" b="1" dirty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1</a:t>
            </a:r>
            <a:r>
              <a:rPr lang="fr-FR" altLang="fr-FR" sz="700" b="1" baseline="35000" dirty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fr-FR" altLang="fr-FR" sz="800" b="1" dirty="0" err="1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prize</a:t>
            </a:r>
            <a:r>
              <a:rPr lang="fr-FR" altLang="fr-FR" sz="800" b="1" dirty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altLang="fr-FR" sz="800" dirty="0">
                <a:solidFill>
                  <a:srgbClr val="EC64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euros</a:t>
            </a:r>
            <a:endParaRPr lang="fr-FR" alt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75"/>
              </a:spcBef>
            </a:pPr>
            <a:r>
              <a:rPr lang="fr-FR" altLang="fr-FR" sz="800" b="1" dirty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2</a:t>
            </a:r>
            <a:r>
              <a:rPr lang="fr-FR" altLang="fr-FR" sz="700" b="1" baseline="35000" dirty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fr-FR" altLang="fr-FR" sz="800" b="1" dirty="0" err="1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prize</a:t>
            </a:r>
            <a:r>
              <a:rPr lang="fr-FR" altLang="fr-FR" sz="800" b="1" dirty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altLang="fr-FR" sz="800" dirty="0">
                <a:solidFill>
                  <a:srgbClr val="EC64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  euros</a:t>
            </a:r>
            <a:endParaRPr lang="fr-FR" alt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75"/>
              </a:spcBef>
            </a:pPr>
            <a:r>
              <a:rPr lang="fr-FR" altLang="fr-FR" sz="800" b="1" dirty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3</a:t>
            </a:r>
            <a:r>
              <a:rPr lang="fr-FR" altLang="fr-FR" sz="700" b="1" baseline="35000" dirty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  </a:t>
            </a:r>
            <a:r>
              <a:rPr lang="fr-FR" altLang="fr-FR" sz="800" b="1" dirty="0" err="1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prize</a:t>
            </a:r>
            <a:r>
              <a:rPr lang="fr-FR" altLang="fr-FR" sz="800" b="1" dirty="0">
                <a:solidFill>
                  <a:srgbClr val="3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altLang="fr-FR" sz="800" dirty="0">
                <a:solidFill>
                  <a:srgbClr val="EC64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euros  </a:t>
            </a:r>
          </a:p>
          <a:p>
            <a:pPr eaLnBrk="1" hangingPunct="1">
              <a:spcBef>
                <a:spcPts val="375"/>
              </a:spcBef>
            </a:pPr>
            <a:endParaRPr lang="fr-FR" altLang="fr-FR" sz="800" dirty="0">
              <a:solidFill>
                <a:srgbClr val="EC64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6000"/>
              </a:lnSpc>
              <a:spcBef>
                <a:spcPts val="513"/>
              </a:spcBef>
            </a:pPr>
            <a:endParaRPr lang="fr-FR" alt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2391" y="5897765"/>
            <a:ext cx="2266121" cy="1671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679</Words>
  <Application>Microsoft Office PowerPoint</Application>
  <PresentationFormat>Personnalisé</PresentationFormat>
  <Paragraphs>82</Paragraphs>
  <Slides>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Office Theme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birac anne-marie</dc:creator>
  <cp:lastModifiedBy>JSP</cp:lastModifiedBy>
  <cp:revision>55</cp:revision>
  <cp:lastPrinted>2019-01-10T14:06:48Z</cp:lastPrinted>
  <dcterms:modified xsi:type="dcterms:W3CDTF">2019-02-24T05:40:49Z</dcterms:modified>
</cp:coreProperties>
</file>